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3" r:id="rId3"/>
    <p:sldId id="262" r:id="rId4"/>
    <p:sldId id="263" r:id="rId5"/>
    <p:sldId id="264" r:id="rId6"/>
    <p:sldId id="268" r:id="rId7"/>
    <p:sldId id="270" r:id="rId8"/>
    <p:sldId id="269" r:id="rId9"/>
    <p:sldId id="265" r:id="rId10"/>
    <p:sldId id="266" r:id="rId11"/>
    <p:sldId id="272" r:id="rId12"/>
    <p:sldId id="271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A3CF"/>
    <a:srgbClr val="EDEEF0"/>
    <a:srgbClr val="ECDACC"/>
    <a:srgbClr val="E2E2B6"/>
    <a:srgbClr val="CBD4A6"/>
    <a:srgbClr val="94AA7B"/>
    <a:srgbClr val="E4D9B8"/>
    <a:srgbClr val="D5FFEA"/>
    <a:srgbClr val="F3FFF9"/>
    <a:srgbClr val="F3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17" autoAdjust="0"/>
    <p:restoredTop sz="94660"/>
  </p:normalViewPr>
  <p:slideViewPr>
    <p:cSldViewPr>
      <p:cViewPr>
        <p:scale>
          <a:sx n="66" d="100"/>
          <a:sy n="66" d="100"/>
        </p:scale>
        <p:origin x="624" y="4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1F4884-AE94-47A9-B4BF-179DD1D79404}"/>
              </a:ext>
            </a:extLst>
          </p:cNvPr>
          <p:cNvSpPr/>
          <p:nvPr/>
        </p:nvSpPr>
        <p:spPr>
          <a:xfrm>
            <a:off x="7696200" y="0"/>
            <a:ext cx="10591800" cy="10287000"/>
          </a:xfrm>
          <a:prstGeom prst="rect">
            <a:avLst/>
          </a:prstGeom>
          <a:solidFill>
            <a:srgbClr val="ED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F89FB88-53B9-4638-BAB7-468D9D222C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" t="11719" r="2726" b="6885"/>
          <a:stretch/>
        </p:blipFill>
        <p:spPr>
          <a:xfrm>
            <a:off x="9525000" y="12096750"/>
            <a:ext cx="9315451" cy="5334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F386E0-BB62-4093-BEA2-E0C437842B2A}"/>
              </a:ext>
            </a:extLst>
          </p:cNvPr>
          <p:cNvSpPr/>
          <p:nvPr/>
        </p:nvSpPr>
        <p:spPr>
          <a:xfrm>
            <a:off x="0" y="0"/>
            <a:ext cx="8534400" cy="10287000"/>
          </a:xfrm>
          <a:prstGeom prst="rect">
            <a:avLst/>
          </a:prstGeom>
          <a:solidFill>
            <a:srgbClr val="ECD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F6EAA29A-C558-40CD-9611-9089AE1CE7DE}"/>
              </a:ext>
            </a:extLst>
          </p:cNvPr>
          <p:cNvSpPr txBox="1"/>
          <p:nvPr/>
        </p:nvSpPr>
        <p:spPr>
          <a:xfrm>
            <a:off x="1272348" y="2546440"/>
            <a:ext cx="5959758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위치 탐색 및 추적 </a:t>
            </a:r>
            <a:endParaRPr lang="en-US" altLang="ko-KR" sz="4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  <a:p>
            <a:pPr algn="ctr"/>
            <a:r>
              <a:rPr lang="ko-KR" altLang="en-US" sz="4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앱 개발</a:t>
            </a:r>
            <a:endParaRPr lang="en-US" sz="44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2A9C8585-7253-4ABF-850A-1109F8C30869}"/>
              </a:ext>
            </a:extLst>
          </p:cNvPr>
          <p:cNvSpPr txBox="1"/>
          <p:nvPr/>
        </p:nvSpPr>
        <p:spPr>
          <a:xfrm>
            <a:off x="4764680" y="4286183"/>
            <a:ext cx="29315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400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Noto Sans CJK KR Regular" pitchFamily="34" charset="0"/>
              </a:rPr>
              <a:t>- AI 11기 최종호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94EC2F-B177-46C8-8306-1FA4F1F29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68" y="5378054"/>
            <a:ext cx="4601518" cy="4238060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"/>
              </a:schemeClr>
            </a:glow>
            <a:softEdge rad="317500"/>
          </a:effectLst>
        </p:spPr>
      </p:pic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8250076B-2479-43A2-AD43-DF0542E58F76}"/>
              </a:ext>
            </a:extLst>
          </p:cNvPr>
          <p:cNvGrpSpPr/>
          <p:nvPr/>
        </p:nvGrpSpPr>
        <p:grpSpPr>
          <a:xfrm>
            <a:off x="228600" y="373858"/>
            <a:ext cx="2087497" cy="497553"/>
            <a:chOff x="15830000" y="9405876"/>
            <a:chExt cx="2087497" cy="497553"/>
          </a:xfrm>
        </p:grpSpPr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5F239B61-CFBE-473A-BE6E-EDB959870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30000" y="9405876"/>
              <a:ext cx="2087497" cy="497553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F7525D73-AA40-4819-9CBF-1437195C17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t="18605" r="62641" b="15116"/>
          <a:stretch/>
        </p:blipFill>
        <p:spPr>
          <a:xfrm>
            <a:off x="15347408" y="2857500"/>
            <a:ext cx="2254792" cy="4343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8D9DBC4-5A1A-47DA-B1F0-ACD931E40BE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t="18605" r="62641" b="15116"/>
          <a:stretch/>
        </p:blipFill>
        <p:spPr>
          <a:xfrm>
            <a:off x="15347408" y="7810500"/>
            <a:ext cx="2254792" cy="4343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DDE7927-AFE6-4C1F-8125-A57766AC06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t="18605" r="62641" b="15116"/>
          <a:stretch/>
        </p:blipFill>
        <p:spPr>
          <a:xfrm>
            <a:off x="12297590" y="392908"/>
            <a:ext cx="2254792" cy="4343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1795176-2051-430C-8E8F-FAF01C58BEC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t="18605" r="62641" b="15116"/>
          <a:stretch/>
        </p:blipFill>
        <p:spPr>
          <a:xfrm>
            <a:off x="9220201" y="-2095500"/>
            <a:ext cx="2254792" cy="4343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F02451E-524F-4BB0-819F-B4CDC366693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6" t="18604" r="62642" b="15116"/>
          <a:stretch/>
        </p:blipFill>
        <p:spPr>
          <a:xfrm>
            <a:off x="15347408" y="-2142954"/>
            <a:ext cx="2254792" cy="4343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8F729FC-31BF-4037-BCFE-E390682658F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t="18605" r="62642" b="15116"/>
          <a:stretch/>
        </p:blipFill>
        <p:spPr>
          <a:xfrm>
            <a:off x="9220200" y="2857500"/>
            <a:ext cx="2254793" cy="4343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4051B67A-F93E-4FA1-B408-1AC504FC49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t="18605" r="62641" b="15116"/>
          <a:stretch/>
        </p:blipFill>
        <p:spPr>
          <a:xfrm>
            <a:off x="12323485" y="5378054"/>
            <a:ext cx="2254792" cy="4343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D920175-FD33-4A87-9C47-266506DB079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t="18605" r="62641" b="15116"/>
          <a:stretch/>
        </p:blipFill>
        <p:spPr>
          <a:xfrm>
            <a:off x="9211128" y="7810500"/>
            <a:ext cx="2254792" cy="4343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4878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9D3DB9-64A5-4711-A956-7FB91A45323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D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6DD922-F2FF-44D8-9580-D157B621B50A}"/>
              </a:ext>
            </a:extLst>
          </p:cNvPr>
          <p:cNvSpPr/>
          <p:nvPr/>
        </p:nvSpPr>
        <p:spPr>
          <a:xfrm>
            <a:off x="0" y="0"/>
            <a:ext cx="18288000" cy="57892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289F0D6-D8B1-4BAA-846B-13463726074B}"/>
              </a:ext>
            </a:extLst>
          </p:cNvPr>
          <p:cNvCxnSpPr>
            <a:cxnSpLocks/>
          </p:cNvCxnSpPr>
          <p:nvPr/>
        </p:nvCxnSpPr>
        <p:spPr>
          <a:xfrm>
            <a:off x="174407" y="289461"/>
            <a:ext cx="4572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E723CEB7-44D0-47B4-B15A-14CB94743730}"/>
              </a:ext>
            </a:extLst>
          </p:cNvPr>
          <p:cNvSpPr/>
          <p:nvPr/>
        </p:nvSpPr>
        <p:spPr>
          <a:xfrm>
            <a:off x="784007" y="199459"/>
            <a:ext cx="180000" cy="180000"/>
          </a:xfrm>
          <a:prstGeom prst="ellipse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12C55-C7A6-4A9E-A433-50DA1953C0C7}"/>
              </a:ext>
            </a:extLst>
          </p:cNvPr>
          <p:cNvSpPr txBox="1"/>
          <p:nvPr/>
        </p:nvSpPr>
        <p:spPr>
          <a:xfrm>
            <a:off x="1012607" y="58627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배 경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942D78C-1479-4668-AA6B-A23CFA186714}"/>
              </a:ext>
            </a:extLst>
          </p:cNvPr>
          <p:cNvCxnSpPr>
            <a:cxnSpLocks/>
          </p:cNvCxnSpPr>
          <p:nvPr/>
        </p:nvCxnSpPr>
        <p:spPr>
          <a:xfrm>
            <a:off x="1913692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355B7DF6-5331-4537-A244-D8C9FBE817D3}"/>
              </a:ext>
            </a:extLst>
          </p:cNvPr>
          <p:cNvSpPr/>
          <p:nvPr/>
        </p:nvSpPr>
        <p:spPr>
          <a:xfrm>
            <a:off x="2523292" y="199459"/>
            <a:ext cx="180000" cy="180000"/>
          </a:xfrm>
          <a:prstGeom prst="ellipse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91BA15-02E4-4603-80C4-67B3243EE31A}"/>
              </a:ext>
            </a:extLst>
          </p:cNvPr>
          <p:cNvSpPr txBox="1"/>
          <p:nvPr/>
        </p:nvSpPr>
        <p:spPr>
          <a:xfrm>
            <a:off x="2751892" y="5862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새굴림" panose="02030600000101010101" pitchFamily="18" charset="-127"/>
                <a:ea typeface="새굴림" panose="02030600000101010101" pitchFamily="18" charset="-127"/>
              </a:defRPr>
            </a:lvl1pPr>
          </a:lstStyle>
          <a:p>
            <a:r>
              <a:rPr lang="ko-KR" altLang="en-US" dirty="0"/>
              <a:t>파이프라인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33EDDF1-AC05-48E1-8465-647E3B4AF216}"/>
              </a:ext>
            </a:extLst>
          </p:cNvPr>
          <p:cNvCxnSpPr>
            <a:cxnSpLocks/>
          </p:cNvCxnSpPr>
          <p:nvPr/>
        </p:nvCxnSpPr>
        <p:spPr>
          <a:xfrm>
            <a:off x="4473715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F40AB85E-7897-4822-A313-78BCF40A8186}"/>
              </a:ext>
            </a:extLst>
          </p:cNvPr>
          <p:cNvSpPr/>
          <p:nvPr/>
        </p:nvSpPr>
        <p:spPr>
          <a:xfrm>
            <a:off x="5083315" y="199459"/>
            <a:ext cx="180000" cy="180000"/>
          </a:xfrm>
          <a:prstGeom prst="ellipse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23E13F-A664-4424-9288-D5C119FC9470}"/>
              </a:ext>
            </a:extLst>
          </p:cNvPr>
          <p:cNvSpPr txBox="1"/>
          <p:nvPr/>
        </p:nvSpPr>
        <p:spPr>
          <a:xfrm>
            <a:off x="5311915" y="58627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검색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알고리즘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4574B97-301B-43C9-9067-132F270A23F1}"/>
              </a:ext>
            </a:extLst>
          </p:cNvPr>
          <p:cNvCxnSpPr>
            <a:cxnSpLocks/>
          </p:cNvCxnSpPr>
          <p:nvPr/>
        </p:nvCxnSpPr>
        <p:spPr>
          <a:xfrm>
            <a:off x="7444107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45D1B80C-6C0A-46C7-9544-299D5CEBDE80}"/>
              </a:ext>
            </a:extLst>
          </p:cNvPr>
          <p:cNvSpPr/>
          <p:nvPr/>
        </p:nvSpPr>
        <p:spPr>
          <a:xfrm>
            <a:off x="8053707" y="199459"/>
            <a:ext cx="180000" cy="180000"/>
          </a:xfrm>
          <a:prstGeom prst="ellipse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910EC6-F262-4F29-B216-ABD959497391}"/>
              </a:ext>
            </a:extLst>
          </p:cNvPr>
          <p:cNvSpPr txBox="1"/>
          <p:nvPr/>
        </p:nvSpPr>
        <p:spPr>
          <a:xfrm>
            <a:off x="8282307" y="58627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새굴림" panose="02030600000101010101" pitchFamily="18" charset="-127"/>
                <a:ea typeface="새굴림" panose="02030600000101010101" pitchFamily="18" charset="-127"/>
              </a:defRPr>
            </a:lvl1pPr>
          </a:lstStyle>
          <a:p>
            <a:r>
              <a:rPr lang="ko-KR" altLang="en-US" dirty="0"/>
              <a:t>자연어 처리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43798DD-AA48-4B88-980E-E5E6CEEA94F9}"/>
              </a:ext>
            </a:extLst>
          </p:cNvPr>
          <p:cNvCxnSpPr>
            <a:cxnSpLocks/>
          </p:cNvCxnSpPr>
          <p:nvPr/>
        </p:nvCxnSpPr>
        <p:spPr>
          <a:xfrm>
            <a:off x="10106722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E3730EA5-99C5-4043-B2D9-35A63BE9B207}"/>
              </a:ext>
            </a:extLst>
          </p:cNvPr>
          <p:cNvSpPr/>
          <p:nvPr/>
        </p:nvSpPr>
        <p:spPr>
          <a:xfrm>
            <a:off x="10716322" y="199459"/>
            <a:ext cx="180000" cy="180000"/>
          </a:xfrm>
          <a:prstGeom prst="ellipse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D4B21C-2CFC-474A-A408-FBF9E3F0F708}"/>
              </a:ext>
            </a:extLst>
          </p:cNvPr>
          <p:cNvSpPr txBox="1"/>
          <p:nvPr/>
        </p:nvSpPr>
        <p:spPr>
          <a:xfrm>
            <a:off x="10944922" y="5862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앱 제작 및 적용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464D53B-A5D8-4892-A735-D42BCAAC4019}"/>
              </a:ext>
            </a:extLst>
          </p:cNvPr>
          <p:cNvCxnSpPr>
            <a:cxnSpLocks/>
          </p:cNvCxnSpPr>
          <p:nvPr/>
        </p:nvCxnSpPr>
        <p:spPr>
          <a:xfrm>
            <a:off x="13282298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4CF8511E-A5F0-4041-A92B-A74659E737F3}"/>
              </a:ext>
            </a:extLst>
          </p:cNvPr>
          <p:cNvSpPr/>
          <p:nvPr/>
        </p:nvSpPr>
        <p:spPr>
          <a:xfrm>
            <a:off x="13891898" y="199459"/>
            <a:ext cx="180000" cy="180000"/>
          </a:xfrm>
          <a:prstGeom prst="ellipse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F46719-74BC-426F-98A5-E19B1851E131}"/>
              </a:ext>
            </a:extLst>
          </p:cNvPr>
          <p:cNvSpPr txBox="1"/>
          <p:nvPr/>
        </p:nvSpPr>
        <p:spPr>
          <a:xfrm>
            <a:off x="14120498" y="58627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동영상 시연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132CBB0-A678-4E72-AAF0-04D614630956}"/>
              </a:ext>
            </a:extLst>
          </p:cNvPr>
          <p:cNvCxnSpPr>
            <a:cxnSpLocks/>
          </p:cNvCxnSpPr>
          <p:nvPr/>
        </p:nvCxnSpPr>
        <p:spPr>
          <a:xfrm>
            <a:off x="15950466" y="289461"/>
            <a:ext cx="470515" cy="0"/>
          </a:xfrm>
          <a:prstGeom prst="line">
            <a:avLst/>
          </a:prstGeom>
          <a:ln w="28575">
            <a:solidFill>
              <a:srgbClr val="648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80D1E7CA-F3B2-4F68-BACD-E099D39C28E5}"/>
              </a:ext>
            </a:extLst>
          </p:cNvPr>
          <p:cNvSpPr/>
          <p:nvPr/>
        </p:nvSpPr>
        <p:spPr>
          <a:xfrm>
            <a:off x="16560066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7842F0-B96C-430E-BBEA-9AE4C123A602}"/>
              </a:ext>
            </a:extLst>
          </p:cNvPr>
          <p:cNvSpPr txBox="1"/>
          <p:nvPr/>
        </p:nvSpPr>
        <p:spPr>
          <a:xfrm>
            <a:off x="16788666" y="5862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결론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398EEC3-53D3-433E-A900-AB2B3864746E}"/>
              </a:ext>
            </a:extLst>
          </p:cNvPr>
          <p:cNvCxnSpPr>
            <a:cxnSpLocks/>
          </p:cNvCxnSpPr>
          <p:nvPr/>
        </p:nvCxnSpPr>
        <p:spPr>
          <a:xfrm>
            <a:off x="17588885" y="289461"/>
            <a:ext cx="470515" cy="0"/>
          </a:xfrm>
          <a:prstGeom prst="line">
            <a:avLst/>
          </a:prstGeom>
          <a:ln w="28575">
            <a:solidFill>
              <a:srgbClr val="648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7BE07B-8E87-4B8D-B637-F955144CBB63}"/>
              </a:ext>
            </a:extLst>
          </p:cNvPr>
          <p:cNvSpPr/>
          <p:nvPr/>
        </p:nvSpPr>
        <p:spPr>
          <a:xfrm>
            <a:off x="12954000" y="9791700"/>
            <a:ext cx="528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mapsearch-356923.du.r.appspot.com</a:t>
            </a:r>
          </a:p>
        </p:txBody>
      </p:sp>
      <p:pic>
        <p:nvPicPr>
          <p:cNvPr id="29" name="AI_11_최종호_동영상시연">
            <a:hlinkClick r:id="" action="ppaction://media"/>
            <a:extLst>
              <a:ext uri="{FF2B5EF4-FFF2-40B4-BE49-F238E27FC236}">
                <a16:creationId xmlns:a16="http://schemas.microsoft.com/office/drawing/2014/main" id="{B2511B12-2F1B-404C-BEA6-5762C637EE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5789" y="1384835"/>
            <a:ext cx="11639550" cy="76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9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08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112654A5-C115-4E58-BD5D-815D7223B7D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D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37A2541-5C45-4C09-8FBD-0ED69AA66E17}"/>
              </a:ext>
            </a:extLst>
          </p:cNvPr>
          <p:cNvSpPr/>
          <p:nvPr/>
        </p:nvSpPr>
        <p:spPr>
          <a:xfrm>
            <a:off x="0" y="0"/>
            <a:ext cx="18288000" cy="57892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9800965-8452-4D48-BD06-1D43F83E91BC}"/>
              </a:ext>
            </a:extLst>
          </p:cNvPr>
          <p:cNvCxnSpPr>
            <a:cxnSpLocks/>
          </p:cNvCxnSpPr>
          <p:nvPr/>
        </p:nvCxnSpPr>
        <p:spPr>
          <a:xfrm>
            <a:off x="174407" y="289461"/>
            <a:ext cx="4572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58EEBE65-CD3B-44CE-932F-DA57891172BB}"/>
              </a:ext>
            </a:extLst>
          </p:cNvPr>
          <p:cNvSpPr/>
          <p:nvPr/>
        </p:nvSpPr>
        <p:spPr>
          <a:xfrm>
            <a:off x="784007" y="199459"/>
            <a:ext cx="180000" cy="180000"/>
          </a:xfrm>
          <a:prstGeom prst="ellipse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29D0A2-D117-4AF9-8D6C-AFF91F10CBD6}"/>
              </a:ext>
            </a:extLst>
          </p:cNvPr>
          <p:cNvSpPr txBox="1"/>
          <p:nvPr/>
        </p:nvSpPr>
        <p:spPr>
          <a:xfrm>
            <a:off x="1012607" y="58627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배 경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8ABCC4D-6801-44B8-8EF4-1EF4CE37B19B}"/>
              </a:ext>
            </a:extLst>
          </p:cNvPr>
          <p:cNvCxnSpPr>
            <a:cxnSpLocks/>
          </p:cNvCxnSpPr>
          <p:nvPr/>
        </p:nvCxnSpPr>
        <p:spPr>
          <a:xfrm>
            <a:off x="1913692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7DA98D39-265C-427E-83A5-E4640A011C39}"/>
              </a:ext>
            </a:extLst>
          </p:cNvPr>
          <p:cNvSpPr/>
          <p:nvPr/>
        </p:nvSpPr>
        <p:spPr>
          <a:xfrm>
            <a:off x="2523292" y="199459"/>
            <a:ext cx="180000" cy="180000"/>
          </a:xfrm>
          <a:prstGeom prst="ellipse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7D785-0199-4A19-9D57-18C911C3A1CD}"/>
              </a:ext>
            </a:extLst>
          </p:cNvPr>
          <p:cNvSpPr txBox="1"/>
          <p:nvPr/>
        </p:nvSpPr>
        <p:spPr>
          <a:xfrm>
            <a:off x="2751892" y="5862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새굴림" panose="02030600000101010101" pitchFamily="18" charset="-127"/>
                <a:ea typeface="새굴림" panose="02030600000101010101" pitchFamily="18" charset="-127"/>
              </a:defRPr>
            </a:lvl1pPr>
          </a:lstStyle>
          <a:p>
            <a:r>
              <a:rPr lang="ko-KR" altLang="en-US" dirty="0"/>
              <a:t>파이프라인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8D293DB-D6C7-447E-87AC-3763FBBF59A8}"/>
              </a:ext>
            </a:extLst>
          </p:cNvPr>
          <p:cNvCxnSpPr>
            <a:cxnSpLocks/>
          </p:cNvCxnSpPr>
          <p:nvPr/>
        </p:nvCxnSpPr>
        <p:spPr>
          <a:xfrm>
            <a:off x="4473715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98819C60-70DB-49DF-8E58-21BCCB0C4BA8}"/>
              </a:ext>
            </a:extLst>
          </p:cNvPr>
          <p:cNvSpPr/>
          <p:nvPr/>
        </p:nvSpPr>
        <p:spPr>
          <a:xfrm>
            <a:off x="5083315" y="199459"/>
            <a:ext cx="180000" cy="180000"/>
          </a:xfrm>
          <a:prstGeom prst="ellipse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F5986F-88AA-42CF-8DC2-BFBDE28B3F51}"/>
              </a:ext>
            </a:extLst>
          </p:cNvPr>
          <p:cNvSpPr txBox="1"/>
          <p:nvPr/>
        </p:nvSpPr>
        <p:spPr>
          <a:xfrm>
            <a:off x="5311915" y="58627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검색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알고리즘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C7947C2-B324-4EC7-888F-831C7755200C}"/>
              </a:ext>
            </a:extLst>
          </p:cNvPr>
          <p:cNvCxnSpPr>
            <a:cxnSpLocks/>
          </p:cNvCxnSpPr>
          <p:nvPr/>
        </p:nvCxnSpPr>
        <p:spPr>
          <a:xfrm>
            <a:off x="7444107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79DE5A1F-2853-4F53-9F00-C493DA4C8CE9}"/>
              </a:ext>
            </a:extLst>
          </p:cNvPr>
          <p:cNvSpPr/>
          <p:nvPr/>
        </p:nvSpPr>
        <p:spPr>
          <a:xfrm>
            <a:off x="8053707" y="199459"/>
            <a:ext cx="180000" cy="180000"/>
          </a:xfrm>
          <a:prstGeom prst="ellipse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FBC01F-F479-4578-862B-00E239479B57}"/>
              </a:ext>
            </a:extLst>
          </p:cNvPr>
          <p:cNvSpPr txBox="1"/>
          <p:nvPr/>
        </p:nvSpPr>
        <p:spPr>
          <a:xfrm>
            <a:off x="8282307" y="58627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새굴림" panose="02030600000101010101" pitchFamily="18" charset="-127"/>
                <a:ea typeface="새굴림" panose="02030600000101010101" pitchFamily="18" charset="-127"/>
              </a:defRPr>
            </a:lvl1pPr>
          </a:lstStyle>
          <a:p>
            <a:r>
              <a:rPr lang="ko-KR" altLang="en-US" dirty="0"/>
              <a:t>자연어 처리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40856E1-60EC-49C2-B5EB-0C082D47A849}"/>
              </a:ext>
            </a:extLst>
          </p:cNvPr>
          <p:cNvCxnSpPr>
            <a:cxnSpLocks/>
          </p:cNvCxnSpPr>
          <p:nvPr/>
        </p:nvCxnSpPr>
        <p:spPr>
          <a:xfrm>
            <a:off x="10106722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A615B98F-5AEA-4974-8D5A-1FC537FCFE02}"/>
              </a:ext>
            </a:extLst>
          </p:cNvPr>
          <p:cNvSpPr/>
          <p:nvPr/>
        </p:nvSpPr>
        <p:spPr>
          <a:xfrm>
            <a:off x="10716322" y="199459"/>
            <a:ext cx="180000" cy="180000"/>
          </a:xfrm>
          <a:prstGeom prst="ellipse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FF1CA6-FBBF-4D11-9067-5038F166B8E6}"/>
              </a:ext>
            </a:extLst>
          </p:cNvPr>
          <p:cNvSpPr txBox="1"/>
          <p:nvPr/>
        </p:nvSpPr>
        <p:spPr>
          <a:xfrm>
            <a:off x="10944922" y="5862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앱 제작 및 적용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3D4FA5A-02F3-4BEF-B501-DEB7C0CCF2C3}"/>
              </a:ext>
            </a:extLst>
          </p:cNvPr>
          <p:cNvCxnSpPr>
            <a:cxnSpLocks/>
          </p:cNvCxnSpPr>
          <p:nvPr/>
        </p:nvCxnSpPr>
        <p:spPr>
          <a:xfrm>
            <a:off x="13282298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62BC04C7-C6A0-4392-9330-F22314DFD5A7}"/>
              </a:ext>
            </a:extLst>
          </p:cNvPr>
          <p:cNvSpPr/>
          <p:nvPr/>
        </p:nvSpPr>
        <p:spPr>
          <a:xfrm>
            <a:off x="13891898" y="199459"/>
            <a:ext cx="180000" cy="180000"/>
          </a:xfrm>
          <a:prstGeom prst="ellipse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CD7F86-79D0-4192-A1ED-9E6D9F06563A}"/>
              </a:ext>
            </a:extLst>
          </p:cNvPr>
          <p:cNvSpPr txBox="1"/>
          <p:nvPr/>
        </p:nvSpPr>
        <p:spPr>
          <a:xfrm>
            <a:off x="14120498" y="58627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동영상 시연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25E6DE1-DEED-438C-B1FB-D587DD3972C1}"/>
              </a:ext>
            </a:extLst>
          </p:cNvPr>
          <p:cNvCxnSpPr>
            <a:cxnSpLocks/>
          </p:cNvCxnSpPr>
          <p:nvPr/>
        </p:nvCxnSpPr>
        <p:spPr>
          <a:xfrm>
            <a:off x="15950466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12F6BED9-FBF1-40FC-93A0-C073A7EFB243}"/>
              </a:ext>
            </a:extLst>
          </p:cNvPr>
          <p:cNvSpPr/>
          <p:nvPr/>
        </p:nvSpPr>
        <p:spPr>
          <a:xfrm>
            <a:off x="16560066" y="199459"/>
            <a:ext cx="180000" cy="180000"/>
          </a:xfrm>
          <a:prstGeom prst="ellipse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2C9F28-61DF-4855-994C-622843AAC9C6}"/>
              </a:ext>
            </a:extLst>
          </p:cNvPr>
          <p:cNvSpPr txBox="1"/>
          <p:nvPr/>
        </p:nvSpPr>
        <p:spPr>
          <a:xfrm>
            <a:off x="16788666" y="5862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결론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13158A1-C168-4E38-8F5E-A32397122DE6}"/>
              </a:ext>
            </a:extLst>
          </p:cNvPr>
          <p:cNvCxnSpPr>
            <a:cxnSpLocks/>
          </p:cNvCxnSpPr>
          <p:nvPr/>
        </p:nvCxnSpPr>
        <p:spPr>
          <a:xfrm>
            <a:off x="17588885" y="289461"/>
            <a:ext cx="470515" cy="0"/>
          </a:xfrm>
          <a:prstGeom prst="line">
            <a:avLst/>
          </a:prstGeom>
          <a:ln w="28575">
            <a:solidFill>
              <a:srgbClr val="648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FDE1E93-439D-4D22-8C4C-EBF364B98D11}"/>
              </a:ext>
            </a:extLst>
          </p:cNvPr>
          <p:cNvSpPr/>
          <p:nvPr/>
        </p:nvSpPr>
        <p:spPr>
          <a:xfrm>
            <a:off x="12954000" y="9791700"/>
            <a:ext cx="528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mapsearch-356923.du.r.appspot.com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C939211-2AC6-4454-8F11-D0F1D2F5C56C}"/>
              </a:ext>
            </a:extLst>
          </p:cNvPr>
          <p:cNvSpPr/>
          <p:nvPr/>
        </p:nvSpPr>
        <p:spPr>
          <a:xfrm>
            <a:off x="2947543" y="1318036"/>
            <a:ext cx="12649200" cy="8229849"/>
          </a:xfrm>
          <a:prstGeom prst="roundRect">
            <a:avLst>
              <a:gd name="adj" fmla="val 4576"/>
            </a:avLst>
          </a:prstGeom>
          <a:solidFill>
            <a:srgbClr val="7FA3CF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알고리즘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Python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여러가지 기술들을 활용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비동기 병렬처리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쓰레드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/ </a:t>
            </a:r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KDTree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효율적인 데이터 처리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자연어처리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처리에 대한 이해도 증가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메모리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부족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 지연 등으로 많은 기능 표현 못해 아쉬움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앱 제작 및 배포</a:t>
            </a: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앱 제작에 대한 이해도 증가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배포 이해도 증가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회고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앱 제작에 필요한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flask, jinja, bootstrap, front-end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등에 대한 사전지식 부족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배포에 필요한 서버 관련 지식은 전무하다고 판단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위 부분의 비중을 늘렸으며 적절한 판단이었다고 생각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완성도 있는 앱 제작을 위해 여러 기술들을 알게 되고 습득할 수 있어서 매우 만족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434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0D383D-EED4-47BC-AAC6-25CD32F0EF3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D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3765C3-3EE7-463C-AD79-DD974D8F33EA}"/>
              </a:ext>
            </a:extLst>
          </p:cNvPr>
          <p:cNvSpPr txBox="1"/>
          <p:nvPr/>
        </p:nvSpPr>
        <p:spPr>
          <a:xfrm>
            <a:off x="7764335" y="4297859"/>
            <a:ext cx="31293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975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CC79BDC7-3577-4DE5-9692-259B3B67D03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D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7">
            <a:extLst>
              <a:ext uri="{FF2B5EF4-FFF2-40B4-BE49-F238E27FC236}">
                <a16:creationId xmlns:a16="http://schemas.microsoft.com/office/drawing/2014/main" id="{D2601796-490B-4393-87D9-18BD776E3B62}"/>
              </a:ext>
            </a:extLst>
          </p:cNvPr>
          <p:cNvSpPr txBox="1"/>
          <p:nvPr/>
        </p:nvSpPr>
        <p:spPr>
          <a:xfrm>
            <a:off x="11582401" y="3779609"/>
            <a:ext cx="386569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-100" dirty="0">
                <a:solidFill>
                  <a:srgbClr val="39515F"/>
                </a:solidFill>
                <a:latin typeface="Noto Sans CJK KR Bold" pitchFamily="34" charset="0"/>
                <a:cs typeface="Noto Sans CJK KR Bold" pitchFamily="34" charset="0"/>
              </a:rPr>
              <a:t>02. </a:t>
            </a:r>
            <a:r>
              <a:rPr lang="ko-KR" altLang="en-US" sz="2800" kern="0" spc="-100" dirty="0">
                <a:solidFill>
                  <a:srgbClr val="39515F"/>
                </a:solidFill>
                <a:latin typeface="Noto Sans CJK KR Bold" pitchFamily="34" charset="0"/>
                <a:cs typeface="Noto Sans CJK KR Bold" pitchFamily="34" charset="0"/>
              </a:rPr>
              <a:t>파이프라인</a:t>
            </a:r>
            <a:endParaRPr lang="en-US" dirty="0"/>
          </a:p>
        </p:txBody>
      </p:sp>
      <p:sp>
        <p:nvSpPr>
          <p:cNvPr id="14" name="Object 24">
            <a:extLst>
              <a:ext uri="{FF2B5EF4-FFF2-40B4-BE49-F238E27FC236}">
                <a16:creationId xmlns:a16="http://schemas.microsoft.com/office/drawing/2014/main" id="{8ED6CAB1-A145-4F70-9F33-BCF7289F9BB1}"/>
              </a:ext>
            </a:extLst>
          </p:cNvPr>
          <p:cNvSpPr txBox="1"/>
          <p:nvPr/>
        </p:nvSpPr>
        <p:spPr>
          <a:xfrm>
            <a:off x="11582401" y="4611924"/>
            <a:ext cx="387034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-100" dirty="0">
                <a:solidFill>
                  <a:srgbClr val="39515F"/>
                </a:solidFill>
                <a:latin typeface="Noto Sans CJK KR Bold" pitchFamily="34" charset="0"/>
                <a:cs typeface="Noto Sans CJK KR Bold" pitchFamily="34" charset="0"/>
              </a:rPr>
              <a:t>03. </a:t>
            </a:r>
            <a:r>
              <a:rPr lang="ko-KR" altLang="en-US" sz="2800" kern="0" spc="-100" dirty="0">
                <a:solidFill>
                  <a:srgbClr val="39515F"/>
                </a:solidFill>
                <a:latin typeface="Noto Sans CJK KR Bold" pitchFamily="34" charset="0"/>
                <a:cs typeface="Noto Sans CJK KR Bold" pitchFamily="34" charset="0"/>
              </a:rPr>
              <a:t>검색 알고리즘</a:t>
            </a:r>
            <a:endParaRPr lang="en-US" dirty="0"/>
          </a:p>
        </p:txBody>
      </p:sp>
      <p:sp>
        <p:nvSpPr>
          <p:cNvPr id="15" name="Object 26">
            <a:extLst>
              <a:ext uri="{FF2B5EF4-FFF2-40B4-BE49-F238E27FC236}">
                <a16:creationId xmlns:a16="http://schemas.microsoft.com/office/drawing/2014/main" id="{569234EA-7570-49FD-8489-0C44B83C6723}"/>
              </a:ext>
            </a:extLst>
          </p:cNvPr>
          <p:cNvSpPr txBox="1"/>
          <p:nvPr/>
        </p:nvSpPr>
        <p:spPr>
          <a:xfrm>
            <a:off x="5029200" y="4856548"/>
            <a:ext cx="2743200" cy="7540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300" dirty="0">
                <a:solidFill>
                  <a:srgbClr val="39515F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16" name="Object 27">
            <a:extLst>
              <a:ext uri="{FF2B5EF4-FFF2-40B4-BE49-F238E27FC236}">
                <a16:creationId xmlns:a16="http://schemas.microsoft.com/office/drawing/2014/main" id="{FC44E05D-BCFD-4E02-8C42-E8EBB42A47F8}"/>
              </a:ext>
            </a:extLst>
          </p:cNvPr>
          <p:cNvSpPr txBox="1"/>
          <p:nvPr/>
        </p:nvSpPr>
        <p:spPr>
          <a:xfrm>
            <a:off x="5076818" y="5587306"/>
            <a:ext cx="79058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kern="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Regular" pitchFamily="34" charset="0"/>
                <a:cs typeface="Noto Sans CJK KR Regular" pitchFamily="34" charset="0"/>
              </a:rPr>
              <a:t>목차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CC558432-4E05-4B57-B811-72B0C766DEE3}"/>
              </a:ext>
            </a:extLst>
          </p:cNvPr>
          <p:cNvSpPr txBox="1"/>
          <p:nvPr/>
        </p:nvSpPr>
        <p:spPr>
          <a:xfrm>
            <a:off x="11582400" y="2947294"/>
            <a:ext cx="387034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-100" dirty="0">
                <a:solidFill>
                  <a:srgbClr val="39515F"/>
                </a:solidFill>
                <a:latin typeface="Noto Sans CJK KR Bold" pitchFamily="34" charset="0"/>
                <a:cs typeface="Noto Sans CJK KR Bold" pitchFamily="34" charset="0"/>
              </a:rPr>
              <a:t>01. </a:t>
            </a:r>
            <a:r>
              <a:rPr lang="ko-KR" altLang="en-US" sz="2800" kern="0" spc="-100" dirty="0">
                <a:solidFill>
                  <a:srgbClr val="39515F"/>
                </a:solidFill>
                <a:latin typeface="Noto Sans CJK KR Bold" pitchFamily="34" charset="0"/>
                <a:cs typeface="Noto Sans CJK KR Bold" pitchFamily="34" charset="0"/>
              </a:rPr>
              <a:t>배경</a:t>
            </a:r>
            <a:endParaRPr lang="en-US" dirty="0"/>
          </a:p>
        </p:txBody>
      </p:sp>
      <p:sp>
        <p:nvSpPr>
          <p:cNvPr id="41" name="Object 24">
            <a:extLst>
              <a:ext uri="{FF2B5EF4-FFF2-40B4-BE49-F238E27FC236}">
                <a16:creationId xmlns:a16="http://schemas.microsoft.com/office/drawing/2014/main" id="{D6EC7F7D-6CE4-4D60-A16B-0B2C2E6A2B4B}"/>
              </a:ext>
            </a:extLst>
          </p:cNvPr>
          <p:cNvSpPr txBox="1"/>
          <p:nvPr/>
        </p:nvSpPr>
        <p:spPr>
          <a:xfrm>
            <a:off x="11582401" y="5444239"/>
            <a:ext cx="387034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-100" dirty="0">
                <a:solidFill>
                  <a:srgbClr val="39515F"/>
                </a:solidFill>
                <a:latin typeface="Noto Sans CJK KR Bold" pitchFamily="34" charset="0"/>
                <a:cs typeface="Noto Sans CJK KR Bold" pitchFamily="34" charset="0"/>
              </a:rPr>
              <a:t>04. </a:t>
            </a:r>
            <a:r>
              <a:rPr lang="ko-KR" altLang="en-US" sz="2800" kern="0" spc="-100" dirty="0">
                <a:solidFill>
                  <a:srgbClr val="39515F"/>
                </a:solidFill>
                <a:latin typeface="Noto Sans CJK KR Bold" pitchFamily="34" charset="0"/>
                <a:cs typeface="Noto Sans CJK KR Bold" pitchFamily="34" charset="0"/>
              </a:rPr>
              <a:t>자연어 처리</a:t>
            </a:r>
            <a:endParaRPr lang="en-US" dirty="0"/>
          </a:p>
        </p:txBody>
      </p:sp>
      <p:sp>
        <p:nvSpPr>
          <p:cNvPr id="42" name="Object 24">
            <a:extLst>
              <a:ext uri="{FF2B5EF4-FFF2-40B4-BE49-F238E27FC236}">
                <a16:creationId xmlns:a16="http://schemas.microsoft.com/office/drawing/2014/main" id="{4DDAF477-1E98-4452-AE70-FBCE582BAA6E}"/>
              </a:ext>
            </a:extLst>
          </p:cNvPr>
          <p:cNvSpPr txBox="1"/>
          <p:nvPr/>
        </p:nvSpPr>
        <p:spPr>
          <a:xfrm>
            <a:off x="11582401" y="6276554"/>
            <a:ext cx="387034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-100" dirty="0">
                <a:solidFill>
                  <a:srgbClr val="39515F"/>
                </a:solidFill>
                <a:latin typeface="Noto Sans CJK KR Bold" pitchFamily="34" charset="0"/>
                <a:cs typeface="Noto Sans CJK KR Bold" pitchFamily="34" charset="0"/>
              </a:rPr>
              <a:t>05. </a:t>
            </a:r>
            <a:r>
              <a:rPr lang="ko-KR" altLang="en-US" sz="2800" kern="0" spc="-100" dirty="0">
                <a:solidFill>
                  <a:srgbClr val="39515F"/>
                </a:solidFill>
                <a:latin typeface="Noto Sans CJK KR Bold" pitchFamily="34" charset="0"/>
                <a:cs typeface="Noto Sans CJK KR Bold" pitchFamily="34" charset="0"/>
              </a:rPr>
              <a:t>앱 제작 및 적용</a:t>
            </a:r>
            <a:endParaRPr lang="en-US" dirty="0"/>
          </a:p>
        </p:txBody>
      </p:sp>
      <p:sp>
        <p:nvSpPr>
          <p:cNvPr id="43" name="Object 24">
            <a:extLst>
              <a:ext uri="{FF2B5EF4-FFF2-40B4-BE49-F238E27FC236}">
                <a16:creationId xmlns:a16="http://schemas.microsoft.com/office/drawing/2014/main" id="{0B014B36-2D8E-4670-B04B-DBBE65900546}"/>
              </a:ext>
            </a:extLst>
          </p:cNvPr>
          <p:cNvSpPr txBox="1"/>
          <p:nvPr/>
        </p:nvSpPr>
        <p:spPr>
          <a:xfrm>
            <a:off x="11582401" y="7108869"/>
            <a:ext cx="387034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-100" dirty="0">
                <a:solidFill>
                  <a:srgbClr val="39515F"/>
                </a:solidFill>
                <a:latin typeface="Noto Sans CJK KR Bold" pitchFamily="34" charset="0"/>
                <a:cs typeface="Noto Sans CJK KR Bold" pitchFamily="34" charset="0"/>
              </a:rPr>
              <a:t>06. </a:t>
            </a:r>
            <a:r>
              <a:rPr lang="ko-KR" altLang="en-US" sz="2800" kern="0" spc="-100" dirty="0">
                <a:solidFill>
                  <a:srgbClr val="39515F"/>
                </a:solidFill>
                <a:latin typeface="Noto Sans CJK KR Bold" pitchFamily="34" charset="0"/>
                <a:cs typeface="Noto Sans CJK KR Bold" pitchFamily="34" charset="0"/>
              </a:rPr>
              <a:t>동영상 시연</a:t>
            </a:r>
            <a:endParaRPr lang="en-US" dirty="0"/>
          </a:p>
        </p:txBody>
      </p:sp>
      <p:sp>
        <p:nvSpPr>
          <p:cNvPr id="44" name="Object 24">
            <a:extLst>
              <a:ext uri="{FF2B5EF4-FFF2-40B4-BE49-F238E27FC236}">
                <a16:creationId xmlns:a16="http://schemas.microsoft.com/office/drawing/2014/main" id="{3F54038B-EAF8-41CD-AD8A-84A67521E0B6}"/>
              </a:ext>
            </a:extLst>
          </p:cNvPr>
          <p:cNvSpPr txBox="1"/>
          <p:nvPr/>
        </p:nvSpPr>
        <p:spPr>
          <a:xfrm>
            <a:off x="11582401" y="7941186"/>
            <a:ext cx="387034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-100" dirty="0">
                <a:solidFill>
                  <a:srgbClr val="39515F"/>
                </a:solidFill>
                <a:latin typeface="Noto Sans CJK KR Bold" pitchFamily="34" charset="0"/>
                <a:cs typeface="Noto Sans CJK KR Bold" pitchFamily="34" charset="0"/>
              </a:rPr>
              <a:t>07. </a:t>
            </a:r>
            <a:r>
              <a:rPr lang="ko-KR" altLang="en-US" sz="2800" kern="0" spc="-100" dirty="0">
                <a:solidFill>
                  <a:srgbClr val="39515F"/>
                </a:solidFill>
                <a:latin typeface="Noto Sans CJK KR Bold" pitchFamily="34" charset="0"/>
                <a:cs typeface="Noto Sans CJK KR Bold" pitchFamily="34" charset="0"/>
              </a:rPr>
              <a:t>결론</a:t>
            </a:r>
            <a:endParaRPr 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FBD914B-9F97-4923-A357-C3F299BA9DE5}"/>
              </a:ext>
            </a:extLst>
          </p:cNvPr>
          <p:cNvSpPr/>
          <p:nvPr/>
        </p:nvSpPr>
        <p:spPr>
          <a:xfrm>
            <a:off x="0" y="0"/>
            <a:ext cx="18288000" cy="57892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1005">
            <a:extLst>
              <a:ext uri="{FF2B5EF4-FFF2-40B4-BE49-F238E27FC236}">
                <a16:creationId xmlns:a16="http://schemas.microsoft.com/office/drawing/2014/main" id="{D7323502-4EBD-4B94-9A24-6EB6C4E4E29D}"/>
              </a:ext>
            </a:extLst>
          </p:cNvPr>
          <p:cNvGrpSpPr/>
          <p:nvPr/>
        </p:nvGrpSpPr>
        <p:grpSpPr>
          <a:xfrm>
            <a:off x="11201400" y="3012518"/>
            <a:ext cx="156095" cy="5485506"/>
            <a:chOff x="11146907" y="3930917"/>
            <a:chExt cx="131927" cy="729640"/>
          </a:xfrm>
        </p:grpSpPr>
        <p:pic>
          <p:nvPicPr>
            <p:cNvPr id="47" name="Object 14">
              <a:extLst>
                <a:ext uri="{FF2B5EF4-FFF2-40B4-BE49-F238E27FC236}">
                  <a16:creationId xmlns:a16="http://schemas.microsoft.com/office/drawing/2014/main" id="{49044BAB-3C18-4808-BBF1-99BE3885F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848051" y="4229773"/>
              <a:ext cx="729640" cy="131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4671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DF49FA-AA4A-41E0-9FF2-1159992346D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D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471E2D-85AE-40A2-AF81-46D155881879}"/>
              </a:ext>
            </a:extLst>
          </p:cNvPr>
          <p:cNvSpPr/>
          <p:nvPr/>
        </p:nvSpPr>
        <p:spPr>
          <a:xfrm>
            <a:off x="0" y="0"/>
            <a:ext cx="18288000" cy="57892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396F055-B943-4CB8-A2D1-53A01D7290C7}"/>
              </a:ext>
            </a:extLst>
          </p:cNvPr>
          <p:cNvCxnSpPr>
            <a:cxnSpLocks/>
          </p:cNvCxnSpPr>
          <p:nvPr/>
        </p:nvCxnSpPr>
        <p:spPr>
          <a:xfrm>
            <a:off x="174407" y="289461"/>
            <a:ext cx="4572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D3DB0F3-A653-4BFF-8E62-CC06BEC53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415" y="1063176"/>
            <a:ext cx="12075170" cy="81606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F56AF9-7CAC-4042-8B8E-16AEE6FBF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415" y="1063176"/>
            <a:ext cx="12075170" cy="81606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AF2B60-E299-40A0-A63A-4ECD44CA7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415" y="1063176"/>
            <a:ext cx="12075170" cy="81606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98CDEA-68DF-4FC1-B070-14F179203F3D}"/>
              </a:ext>
            </a:extLst>
          </p:cNvPr>
          <p:cNvSpPr txBox="1"/>
          <p:nvPr/>
        </p:nvSpPr>
        <p:spPr>
          <a:xfrm>
            <a:off x="6629400" y="4152900"/>
            <a:ext cx="5399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장소를 </a:t>
            </a:r>
            <a:r>
              <a:rPr lang="ko-KR" altLang="en-US" sz="4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찾을때</a:t>
            </a:r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29A585-D16A-4CC4-882B-2B470B0865FD}"/>
              </a:ext>
            </a:extLst>
          </p:cNvPr>
          <p:cNvSpPr txBox="1"/>
          <p:nvPr/>
        </p:nvSpPr>
        <p:spPr>
          <a:xfrm>
            <a:off x="6282357" y="4152900"/>
            <a:ext cx="6093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잘 모르는 지역을 </a:t>
            </a:r>
            <a:r>
              <a:rPr lang="ko-KR" altLang="en-US" sz="4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찾을때</a:t>
            </a:r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4E18BA-8C9F-480A-B355-FD4680C1DD6F}"/>
              </a:ext>
            </a:extLst>
          </p:cNvPr>
          <p:cNvSpPr txBox="1"/>
          <p:nvPr/>
        </p:nvSpPr>
        <p:spPr>
          <a:xfrm>
            <a:off x="7818795" y="4941958"/>
            <a:ext cx="1446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7F5ADA-7592-4CE5-95D1-E6F81FF78CF8}"/>
              </a:ext>
            </a:extLst>
          </p:cNvPr>
          <p:cNvSpPr txBox="1"/>
          <p:nvPr/>
        </p:nvSpPr>
        <p:spPr>
          <a:xfrm>
            <a:off x="6311386" y="4941958"/>
            <a:ext cx="1446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기억</a:t>
            </a:r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1BF07-579E-4CB4-A927-9F78FBEC341D}"/>
              </a:ext>
            </a:extLst>
          </p:cNvPr>
          <p:cNvSpPr txBox="1"/>
          <p:nvPr/>
        </p:nvSpPr>
        <p:spPr>
          <a:xfrm>
            <a:off x="9326204" y="4941958"/>
            <a:ext cx="1446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친구</a:t>
            </a:r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B23451-5AC5-4624-B9F0-34D2E3D1B4D5}"/>
              </a:ext>
            </a:extLst>
          </p:cNvPr>
          <p:cNvSpPr txBox="1"/>
          <p:nvPr/>
        </p:nvSpPr>
        <p:spPr>
          <a:xfrm>
            <a:off x="10833613" y="4941958"/>
            <a:ext cx="1446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엄마</a:t>
            </a:r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FB395F-084F-4782-BE05-4BCE6D40B188}"/>
              </a:ext>
            </a:extLst>
          </p:cNvPr>
          <p:cNvSpPr/>
          <p:nvPr/>
        </p:nvSpPr>
        <p:spPr>
          <a:xfrm>
            <a:off x="12954000" y="9791700"/>
            <a:ext cx="528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mapsearch-356923.du.r.appspot.com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9640C93-3016-4B38-9BD1-DA30B8228F00}"/>
              </a:ext>
            </a:extLst>
          </p:cNvPr>
          <p:cNvSpPr/>
          <p:nvPr/>
        </p:nvSpPr>
        <p:spPr>
          <a:xfrm>
            <a:off x="784007" y="199459"/>
            <a:ext cx="180000" cy="180000"/>
          </a:xfrm>
          <a:prstGeom prst="ellipse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38761-8AEB-4801-9015-ADC18F769C66}"/>
              </a:ext>
            </a:extLst>
          </p:cNvPr>
          <p:cNvSpPr txBox="1"/>
          <p:nvPr/>
        </p:nvSpPr>
        <p:spPr>
          <a:xfrm>
            <a:off x="1012607" y="58627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배 경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4B49CFD-C5C5-4BC0-8FAB-6D728FC3B678}"/>
              </a:ext>
            </a:extLst>
          </p:cNvPr>
          <p:cNvCxnSpPr>
            <a:cxnSpLocks/>
          </p:cNvCxnSpPr>
          <p:nvPr/>
        </p:nvCxnSpPr>
        <p:spPr>
          <a:xfrm>
            <a:off x="1913692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CEA8A5FC-CC19-40EA-9914-D6BC00148C96}"/>
              </a:ext>
            </a:extLst>
          </p:cNvPr>
          <p:cNvSpPr/>
          <p:nvPr/>
        </p:nvSpPr>
        <p:spPr>
          <a:xfrm>
            <a:off x="2523292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3A561E-BEA6-4987-8DB6-D0454CCEFBFD}"/>
              </a:ext>
            </a:extLst>
          </p:cNvPr>
          <p:cNvSpPr txBox="1"/>
          <p:nvPr/>
        </p:nvSpPr>
        <p:spPr>
          <a:xfrm>
            <a:off x="2751892" y="5862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파이프라인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058F38C-DF24-42D5-B027-0B53CFFA28F7}"/>
              </a:ext>
            </a:extLst>
          </p:cNvPr>
          <p:cNvCxnSpPr>
            <a:cxnSpLocks/>
          </p:cNvCxnSpPr>
          <p:nvPr/>
        </p:nvCxnSpPr>
        <p:spPr>
          <a:xfrm>
            <a:off x="4473715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B579D49E-B719-4870-8543-393E7DD20AF7}"/>
              </a:ext>
            </a:extLst>
          </p:cNvPr>
          <p:cNvSpPr/>
          <p:nvPr/>
        </p:nvSpPr>
        <p:spPr>
          <a:xfrm>
            <a:off x="5083315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1A5854-DB3D-46FC-9B39-3B5611DA5377}"/>
              </a:ext>
            </a:extLst>
          </p:cNvPr>
          <p:cNvSpPr txBox="1"/>
          <p:nvPr/>
        </p:nvSpPr>
        <p:spPr>
          <a:xfrm>
            <a:off x="5311915" y="58627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검색 알고리즘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7FBB954-68AE-4462-AB42-1E32A2719E99}"/>
              </a:ext>
            </a:extLst>
          </p:cNvPr>
          <p:cNvCxnSpPr>
            <a:cxnSpLocks/>
          </p:cNvCxnSpPr>
          <p:nvPr/>
        </p:nvCxnSpPr>
        <p:spPr>
          <a:xfrm>
            <a:off x="7444107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5AE4B7A2-2013-4AEB-BEE2-50FDE63CE9E0}"/>
              </a:ext>
            </a:extLst>
          </p:cNvPr>
          <p:cNvSpPr/>
          <p:nvPr/>
        </p:nvSpPr>
        <p:spPr>
          <a:xfrm>
            <a:off x="8053707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9E8F51F-2F50-4B9A-80A8-519D165FF75B}"/>
              </a:ext>
            </a:extLst>
          </p:cNvPr>
          <p:cNvSpPr txBox="1"/>
          <p:nvPr/>
        </p:nvSpPr>
        <p:spPr>
          <a:xfrm>
            <a:off x="8282307" y="58627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자연어 처리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66C8C89-47B2-4E26-92B2-0F577A187894}"/>
              </a:ext>
            </a:extLst>
          </p:cNvPr>
          <p:cNvCxnSpPr>
            <a:cxnSpLocks/>
          </p:cNvCxnSpPr>
          <p:nvPr/>
        </p:nvCxnSpPr>
        <p:spPr>
          <a:xfrm>
            <a:off x="10106722" y="289461"/>
            <a:ext cx="470515" cy="0"/>
          </a:xfrm>
          <a:prstGeom prst="line">
            <a:avLst/>
          </a:prstGeom>
          <a:ln w="28575">
            <a:solidFill>
              <a:srgbClr val="7DA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1E595989-D5A1-439C-B52E-415D5A3739B7}"/>
              </a:ext>
            </a:extLst>
          </p:cNvPr>
          <p:cNvSpPr/>
          <p:nvPr/>
        </p:nvSpPr>
        <p:spPr>
          <a:xfrm>
            <a:off x="10716322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B91987-92E9-4F98-B344-3107CB978704}"/>
              </a:ext>
            </a:extLst>
          </p:cNvPr>
          <p:cNvSpPr txBox="1"/>
          <p:nvPr/>
        </p:nvSpPr>
        <p:spPr>
          <a:xfrm>
            <a:off x="10944922" y="5862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앱 제작 및 적용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8E73FE6-0660-4E65-BEFA-AE6DFC5BBFC4}"/>
              </a:ext>
            </a:extLst>
          </p:cNvPr>
          <p:cNvCxnSpPr>
            <a:cxnSpLocks/>
          </p:cNvCxnSpPr>
          <p:nvPr/>
        </p:nvCxnSpPr>
        <p:spPr>
          <a:xfrm>
            <a:off x="13282298" y="289461"/>
            <a:ext cx="470515" cy="0"/>
          </a:xfrm>
          <a:prstGeom prst="line">
            <a:avLst/>
          </a:prstGeom>
          <a:ln w="28575">
            <a:solidFill>
              <a:srgbClr val="7DA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A373A23C-B6A2-4E45-B1B7-3FD5245BBB00}"/>
              </a:ext>
            </a:extLst>
          </p:cNvPr>
          <p:cNvSpPr/>
          <p:nvPr/>
        </p:nvSpPr>
        <p:spPr>
          <a:xfrm>
            <a:off x="13891898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3FEBAE-2495-48C6-A433-D76C746F1A90}"/>
              </a:ext>
            </a:extLst>
          </p:cNvPr>
          <p:cNvSpPr txBox="1"/>
          <p:nvPr/>
        </p:nvSpPr>
        <p:spPr>
          <a:xfrm>
            <a:off x="14120498" y="58627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동영상 시연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990206F-46ED-437C-9024-C6A154A802CF}"/>
              </a:ext>
            </a:extLst>
          </p:cNvPr>
          <p:cNvCxnSpPr>
            <a:cxnSpLocks/>
          </p:cNvCxnSpPr>
          <p:nvPr/>
        </p:nvCxnSpPr>
        <p:spPr>
          <a:xfrm>
            <a:off x="15950466" y="289461"/>
            <a:ext cx="470515" cy="0"/>
          </a:xfrm>
          <a:prstGeom prst="line">
            <a:avLst/>
          </a:prstGeom>
          <a:ln w="28575">
            <a:solidFill>
              <a:srgbClr val="648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80DA4F00-2063-404B-AF10-5797B5EFE28D}"/>
              </a:ext>
            </a:extLst>
          </p:cNvPr>
          <p:cNvSpPr/>
          <p:nvPr/>
        </p:nvSpPr>
        <p:spPr>
          <a:xfrm>
            <a:off x="16560066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142013E-88BA-458C-9993-75D47FA92374}"/>
              </a:ext>
            </a:extLst>
          </p:cNvPr>
          <p:cNvSpPr txBox="1"/>
          <p:nvPr/>
        </p:nvSpPr>
        <p:spPr>
          <a:xfrm>
            <a:off x="16788666" y="5862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결론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4A85536-5708-473E-8736-45D5B2B9510B}"/>
              </a:ext>
            </a:extLst>
          </p:cNvPr>
          <p:cNvCxnSpPr>
            <a:cxnSpLocks/>
          </p:cNvCxnSpPr>
          <p:nvPr/>
        </p:nvCxnSpPr>
        <p:spPr>
          <a:xfrm>
            <a:off x="17588885" y="289461"/>
            <a:ext cx="470515" cy="0"/>
          </a:xfrm>
          <a:prstGeom prst="line">
            <a:avLst/>
          </a:prstGeom>
          <a:ln w="28575">
            <a:solidFill>
              <a:srgbClr val="648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07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7" grpId="0"/>
      <p:bldP spid="28" grpId="0"/>
      <p:bldP spid="29" grpId="0"/>
      <p:bldP spid="30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753667EB-1C20-4311-BA9F-EE63BFB991B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D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9272146-7CA9-4D0A-9F7F-CE931ACDB2B2}"/>
              </a:ext>
            </a:extLst>
          </p:cNvPr>
          <p:cNvGrpSpPr/>
          <p:nvPr/>
        </p:nvGrpSpPr>
        <p:grpSpPr>
          <a:xfrm>
            <a:off x="5791200" y="1028700"/>
            <a:ext cx="9220200" cy="7761207"/>
            <a:chOff x="0" y="179307"/>
            <a:chExt cx="6074230" cy="49641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7CC636-A4EA-4100-824E-2B189849249F}"/>
                </a:ext>
              </a:extLst>
            </p:cNvPr>
            <p:cNvSpPr txBox="1"/>
            <p:nvPr/>
          </p:nvSpPr>
          <p:spPr>
            <a:xfrm>
              <a:off x="0" y="179307"/>
              <a:ext cx="6074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주차장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46F0B8C-F0EC-43C1-824E-F3C256602C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33" t="23839" r="13008" b="20669"/>
            <a:stretch/>
          </p:blipFill>
          <p:spPr>
            <a:xfrm>
              <a:off x="0" y="571499"/>
              <a:ext cx="6074230" cy="4572001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AF7FCAB-1E9A-4E4B-9B51-FC9673C60102}"/>
              </a:ext>
            </a:extLst>
          </p:cNvPr>
          <p:cNvGrpSpPr/>
          <p:nvPr/>
        </p:nvGrpSpPr>
        <p:grpSpPr>
          <a:xfrm>
            <a:off x="5791200" y="1028700"/>
            <a:ext cx="9220200" cy="7761207"/>
            <a:chOff x="6106885" y="179307"/>
            <a:chExt cx="6074230" cy="496419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CB14FF-F1FB-44B1-8992-8601872CB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33" t="23839" r="13008" b="20669"/>
            <a:stretch/>
          </p:blipFill>
          <p:spPr>
            <a:xfrm>
              <a:off x="6106885" y="571499"/>
              <a:ext cx="6074230" cy="457200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5A7590-E745-4EFA-B94B-43ED7D7FFA60}"/>
                </a:ext>
              </a:extLst>
            </p:cNvPr>
            <p:cNvSpPr txBox="1"/>
            <p:nvPr/>
          </p:nvSpPr>
          <p:spPr>
            <a:xfrm>
              <a:off x="6106885" y="179307"/>
              <a:ext cx="6074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버스정류장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2341A9B-A350-4D70-B475-2F531BB40D20}"/>
              </a:ext>
            </a:extLst>
          </p:cNvPr>
          <p:cNvGrpSpPr/>
          <p:nvPr/>
        </p:nvGrpSpPr>
        <p:grpSpPr>
          <a:xfrm>
            <a:off x="5791199" y="1028700"/>
            <a:ext cx="9220201" cy="7761207"/>
            <a:chOff x="12213770" y="179307"/>
            <a:chExt cx="6074231" cy="496419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38323FA-D218-4CE4-B9CC-B8037B563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33" t="23840" r="13008" b="20668"/>
            <a:stretch/>
          </p:blipFill>
          <p:spPr>
            <a:xfrm>
              <a:off x="12213771" y="571499"/>
              <a:ext cx="6074230" cy="457200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AD7AEC-781A-4359-80ED-FC342442A4FB}"/>
                </a:ext>
              </a:extLst>
            </p:cNvPr>
            <p:cNvSpPr txBox="1"/>
            <p:nvPr/>
          </p:nvSpPr>
          <p:spPr>
            <a:xfrm>
              <a:off x="12213770" y="179307"/>
              <a:ext cx="6074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카페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DF2807-5482-4F34-8162-C521EA8D5DBF}"/>
              </a:ext>
            </a:extLst>
          </p:cNvPr>
          <p:cNvSpPr txBox="1"/>
          <p:nvPr/>
        </p:nvSpPr>
        <p:spPr>
          <a:xfrm>
            <a:off x="838200" y="156506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여의도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17A2AD-6F96-4C26-A53B-E4275B5BC748}"/>
              </a:ext>
            </a:extLst>
          </p:cNvPr>
          <p:cNvSpPr txBox="1"/>
          <p:nvPr/>
        </p:nvSpPr>
        <p:spPr>
          <a:xfrm>
            <a:off x="849084" y="3308863"/>
            <a:ext cx="4941515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주차장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카페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버스정류장 근처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488C880-7C2E-45DB-8DCB-0CD4626A0822}"/>
              </a:ext>
            </a:extLst>
          </p:cNvPr>
          <p:cNvSpPr/>
          <p:nvPr/>
        </p:nvSpPr>
        <p:spPr>
          <a:xfrm>
            <a:off x="12954000" y="9791700"/>
            <a:ext cx="528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mapsearch-356923.du.r.appspot.com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CAF65C6-CBF0-424C-ACC2-E88A17FED0E0}"/>
              </a:ext>
            </a:extLst>
          </p:cNvPr>
          <p:cNvSpPr/>
          <p:nvPr/>
        </p:nvSpPr>
        <p:spPr>
          <a:xfrm>
            <a:off x="0" y="0"/>
            <a:ext cx="18288000" cy="57892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A6B0CAD-C05E-49DD-AD0F-EF5AACB63C19}"/>
              </a:ext>
            </a:extLst>
          </p:cNvPr>
          <p:cNvCxnSpPr>
            <a:cxnSpLocks/>
          </p:cNvCxnSpPr>
          <p:nvPr/>
        </p:nvCxnSpPr>
        <p:spPr>
          <a:xfrm>
            <a:off x="174407" y="289461"/>
            <a:ext cx="4572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93BC9C28-61F6-41F0-B8BA-1A9488F72987}"/>
              </a:ext>
            </a:extLst>
          </p:cNvPr>
          <p:cNvSpPr/>
          <p:nvPr/>
        </p:nvSpPr>
        <p:spPr>
          <a:xfrm>
            <a:off x="784007" y="199459"/>
            <a:ext cx="180000" cy="180000"/>
          </a:xfrm>
          <a:prstGeom prst="ellipse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B33E41-B15B-4946-A841-D7BD9E2AE758}"/>
              </a:ext>
            </a:extLst>
          </p:cNvPr>
          <p:cNvSpPr txBox="1"/>
          <p:nvPr/>
        </p:nvSpPr>
        <p:spPr>
          <a:xfrm>
            <a:off x="1012607" y="58627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배 경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4A8698C-B2EB-448E-AFD0-7A945ADA9D55}"/>
              </a:ext>
            </a:extLst>
          </p:cNvPr>
          <p:cNvCxnSpPr>
            <a:cxnSpLocks/>
          </p:cNvCxnSpPr>
          <p:nvPr/>
        </p:nvCxnSpPr>
        <p:spPr>
          <a:xfrm>
            <a:off x="1913692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BCE55EC2-20F9-4712-9F00-41C04E6AFF17}"/>
              </a:ext>
            </a:extLst>
          </p:cNvPr>
          <p:cNvSpPr/>
          <p:nvPr/>
        </p:nvSpPr>
        <p:spPr>
          <a:xfrm>
            <a:off x="2523292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B67207-0C75-4498-A385-D1675FD11CF0}"/>
              </a:ext>
            </a:extLst>
          </p:cNvPr>
          <p:cNvSpPr txBox="1"/>
          <p:nvPr/>
        </p:nvSpPr>
        <p:spPr>
          <a:xfrm>
            <a:off x="2751892" y="5862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파이프라인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1F86A2C-B7D7-4D4C-9DF9-71BDE813CA95}"/>
              </a:ext>
            </a:extLst>
          </p:cNvPr>
          <p:cNvCxnSpPr>
            <a:cxnSpLocks/>
          </p:cNvCxnSpPr>
          <p:nvPr/>
        </p:nvCxnSpPr>
        <p:spPr>
          <a:xfrm>
            <a:off x="4473715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B68DF5B3-2D4F-4C8E-A87A-146B2121B6E4}"/>
              </a:ext>
            </a:extLst>
          </p:cNvPr>
          <p:cNvSpPr/>
          <p:nvPr/>
        </p:nvSpPr>
        <p:spPr>
          <a:xfrm>
            <a:off x="5083315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88E07D-9BBE-40EE-AE25-492B4E919CF3}"/>
              </a:ext>
            </a:extLst>
          </p:cNvPr>
          <p:cNvSpPr txBox="1"/>
          <p:nvPr/>
        </p:nvSpPr>
        <p:spPr>
          <a:xfrm>
            <a:off x="5311915" y="58627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검색 알고리즘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BC17A45-94ED-4035-88C8-10D4C1454F25}"/>
              </a:ext>
            </a:extLst>
          </p:cNvPr>
          <p:cNvCxnSpPr>
            <a:cxnSpLocks/>
          </p:cNvCxnSpPr>
          <p:nvPr/>
        </p:nvCxnSpPr>
        <p:spPr>
          <a:xfrm>
            <a:off x="7444107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B8846B8A-912C-4AD1-BD97-282697BB382D}"/>
              </a:ext>
            </a:extLst>
          </p:cNvPr>
          <p:cNvSpPr/>
          <p:nvPr/>
        </p:nvSpPr>
        <p:spPr>
          <a:xfrm>
            <a:off x="8053707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3F44D45-F602-4E33-B26B-9FD4A89EC0EB}"/>
              </a:ext>
            </a:extLst>
          </p:cNvPr>
          <p:cNvSpPr txBox="1"/>
          <p:nvPr/>
        </p:nvSpPr>
        <p:spPr>
          <a:xfrm>
            <a:off x="8282307" y="58627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자연어 처리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693F220-F131-4377-A787-5F491B70A987}"/>
              </a:ext>
            </a:extLst>
          </p:cNvPr>
          <p:cNvCxnSpPr>
            <a:cxnSpLocks/>
          </p:cNvCxnSpPr>
          <p:nvPr/>
        </p:nvCxnSpPr>
        <p:spPr>
          <a:xfrm>
            <a:off x="10106722" y="289461"/>
            <a:ext cx="470515" cy="0"/>
          </a:xfrm>
          <a:prstGeom prst="line">
            <a:avLst/>
          </a:prstGeom>
          <a:ln w="28575">
            <a:solidFill>
              <a:srgbClr val="7DA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AB80A872-9FFF-4987-9846-5D33B41CA2F7}"/>
              </a:ext>
            </a:extLst>
          </p:cNvPr>
          <p:cNvSpPr/>
          <p:nvPr/>
        </p:nvSpPr>
        <p:spPr>
          <a:xfrm>
            <a:off x="10716322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4C873DD-66CC-4C1C-8C49-89D8FB6039AE}"/>
              </a:ext>
            </a:extLst>
          </p:cNvPr>
          <p:cNvSpPr txBox="1"/>
          <p:nvPr/>
        </p:nvSpPr>
        <p:spPr>
          <a:xfrm>
            <a:off x="10944922" y="5862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앱 제작 및 적용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1E45F93-1C38-4678-B09E-5C7CEB0C6387}"/>
              </a:ext>
            </a:extLst>
          </p:cNvPr>
          <p:cNvCxnSpPr>
            <a:cxnSpLocks/>
          </p:cNvCxnSpPr>
          <p:nvPr/>
        </p:nvCxnSpPr>
        <p:spPr>
          <a:xfrm>
            <a:off x="13282298" y="289461"/>
            <a:ext cx="470515" cy="0"/>
          </a:xfrm>
          <a:prstGeom prst="line">
            <a:avLst/>
          </a:prstGeom>
          <a:ln w="28575">
            <a:solidFill>
              <a:srgbClr val="7DA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EA090E09-77C2-4A8E-B30D-68C3F69751E9}"/>
              </a:ext>
            </a:extLst>
          </p:cNvPr>
          <p:cNvSpPr/>
          <p:nvPr/>
        </p:nvSpPr>
        <p:spPr>
          <a:xfrm>
            <a:off x="13891898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E1A3610-8FA3-4BD1-BD8D-3419F299E714}"/>
              </a:ext>
            </a:extLst>
          </p:cNvPr>
          <p:cNvSpPr txBox="1"/>
          <p:nvPr/>
        </p:nvSpPr>
        <p:spPr>
          <a:xfrm>
            <a:off x="14120498" y="58627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동영상 시연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5259762-5AE1-4833-8AA9-8F894AF9EFC7}"/>
              </a:ext>
            </a:extLst>
          </p:cNvPr>
          <p:cNvCxnSpPr>
            <a:cxnSpLocks/>
          </p:cNvCxnSpPr>
          <p:nvPr/>
        </p:nvCxnSpPr>
        <p:spPr>
          <a:xfrm>
            <a:off x="15950466" y="289461"/>
            <a:ext cx="470515" cy="0"/>
          </a:xfrm>
          <a:prstGeom prst="line">
            <a:avLst/>
          </a:prstGeom>
          <a:ln w="28575">
            <a:solidFill>
              <a:srgbClr val="648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B241C351-BC25-4984-B162-A5D892F39577}"/>
              </a:ext>
            </a:extLst>
          </p:cNvPr>
          <p:cNvSpPr/>
          <p:nvPr/>
        </p:nvSpPr>
        <p:spPr>
          <a:xfrm>
            <a:off x="16560066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A968FFE-D0E6-4E99-95B0-A68320CDA6A8}"/>
              </a:ext>
            </a:extLst>
          </p:cNvPr>
          <p:cNvSpPr txBox="1"/>
          <p:nvPr/>
        </p:nvSpPr>
        <p:spPr>
          <a:xfrm>
            <a:off x="16788666" y="5862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결론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8DF4D5B-008D-45BE-B052-BB7F1EAE3504}"/>
              </a:ext>
            </a:extLst>
          </p:cNvPr>
          <p:cNvCxnSpPr>
            <a:cxnSpLocks/>
          </p:cNvCxnSpPr>
          <p:nvPr/>
        </p:nvCxnSpPr>
        <p:spPr>
          <a:xfrm>
            <a:off x="17588885" y="289461"/>
            <a:ext cx="470515" cy="0"/>
          </a:xfrm>
          <a:prstGeom prst="line">
            <a:avLst/>
          </a:prstGeom>
          <a:ln w="28575">
            <a:solidFill>
              <a:srgbClr val="648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963D67D0-A1D3-4CBB-82A3-32A16717A5D2}"/>
              </a:ext>
            </a:extLst>
          </p:cNvPr>
          <p:cNvGrpSpPr/>
          <p:nvPr/>
        </p:nvGrpSpPr>
        <p:grpSpPr>
          <a:xfrm>
            <a:off x="5791200" y="1638300"/>
            <a:ext cx="9219600" cy="7149600"/>
            <a:chOff x="1981800" y="7924732"/>
            <a:chExt cx="9219600" cy="714960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174C769-05FD-4C8E-9CF0-36E229AC9E98}"/>
                </a:ext>
              </a:extLst>
            </p:cNvPr>
            <p:cNvSpPr/>
            <p:nvPr/>
          </p:nvSpPr>
          <p:spPr>
            <a:xfrm>
              <a:off x="1981800" y="7924732"/>
              <a:ext cx="9219600" cy="71496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85B60EB-F2EC-4B75-B710-D4854F846C7B}"/>
                </a:ext>
              </a:extLst>
            </p:cNvPr>
            <p:cNvSpPr/>
            <p:nvPr/>
          </p:nvSpPr>
          <p:spPr>
            <a:xfrm>
              <a:off x="1981800" y="7924732"/>
              <a:ext cx="9219600" cy="7149600"/>
            </a:xfrm>
            <a:prstGeom prst="rect">
              <a:avLst/>
            </a:prstGeom>
            <a:blipFill dpi="0" rotWithShape="1">
              <a:blip r:embed="rId6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18775E4-42FD-488D-93D8-AA819678E5E5}"/>
                </a:ext>
              </a:extLst>
            </p:cNvPr>
            <p:cNvSpPr/>
            <p:nvPr/>
          </p:nvSpPr>
          <p:spPr>
            <a:xfrm>
              <a:off x="1981800" y="7924732"/>
              <a:ext cx="9219600" cy="7149600"/>
            </a:xfrm>
            <a:prstGeom prst="rect">
              <a:avLst/>
            </a:prstGeom>
            <a:blipFill dpi="0" rotWithShape="1">
              <a:blip r:embed="rId7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2B19B88-825D-410D-AFD7-19E2021C8549}"/>
              </a:ext>
            </a:extLst>
          </p:cNvPr>
          <p:cNvSpPr txBox="1"/>
          <p:nvPr/>
        </p:nvSpPr>
        <p:spPr>
          <a:xfrm flipH="1">
            <a:off x="8473438" y="3553480"/>
            <a:ext cx="365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7335298-FAF0-472F-BCB6-9C9EA8AF349A}"/>
              </a:ext>
            </a:extLst>
          </p:cNvPr>
          <p:cNvSpPr txBox="1"/>
          <p:nvPr/>
        </p:nvSpPr>
        <p:spPr>
          <a:xfrm flipH="1">
            <a:off x="9448800" y="6372880"/>
            <a:ext cx="365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D632ACB-2048-4F56-B8AB-4DDA2DDAED9A}"/>
              </a:ext>
            </a:extLst>
          </p:cNvPr>
          <p:cNvSpPr txBox="1"/>
          <p:nvPr/>
        </p:nvSpPr>
        <p:spPr>
          <a:xfrm flipH="1">
            <a:off x="10838241" y="4696480"/>
            <a:ext cx="365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B51D1FE-D698-46EC-8177-D24D7E6A1570}"/>
              </a:ext>
            </a:extLst>
          </p:cNvPr>
          <p:cNvSpPr txBox="1"/>
          <p:nvPr/>
        </p:nvSpPr>
        <p:spPr>
          <a:xfrm flipH="1">
            <a:off x="11582400" y="6906280"/>
            <a:ext cx="365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7554404-C3D9-4659-9E22-8F280C7FEC2B}"/>
              </a:ext>
            </a:extLst>
          </p:cNvPr>
          <p:cNvSpPr txBox="1"/>
          <p:nvPr/>
        </p:nvSpPr>
        <p:spPr>
          <a:xfrm flipH="1">
            <a:off x="12816838" y="6177290"/>
            <a:ext cx="365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A1B7BB6-AD03-4157-90E3-C4BAE1A27DB8}"/>
              </a:ext>
            </a:extLst>
          </p:cNvPr>
          <p:cNvSpPr txBox="1"/>
          <p:nvPr/>
        </p:nvSpPr>
        <p:spPr>
          <a:xfrm>
            <a:off x="849086" y="2555276"/>
            <a:ext cx="2971800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장소가 어디였지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5C56C1D-A9F5-43C4-87BF-040E8F4E694A}"/>
              </a:ext>
            </a:extLst>
          </p:cNvPr>
          <p:cNvGrpSpPr/>
          <p:nvPr/>
        </p:nvGrpSpPr>
        <p:grpSpPr>
          <a:xfrm>
            <a:off x="11499600" y="6211866"/>
            <a:ext cx="2140200" cy="1293834"/>
            <a:chOff x="11118600" y="6211866"/>
            <a:chExt cx="2140200" cy="129383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BA7EBC9-0458-4D2C-89EE-AFF12179A064}"/>
                </a:ext>
              </a:extLst>
            </p:cNvPr>
            <p:cNvSpPr/>
            <p:nvPr/>
          </p:nvSpPr>
          <p:spPr>
            <a:xfrm>
              <a:off x="11118600" y="6965700"/>
              <a:ext cx="540000" cy="54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연결선: 구부러짐 8">
              <a:extLst>
                <a:ext uri="{FF2B5EF4-FFF2-40B4-BE49-F238E27FC236}">
                  <a16:creationId xmlns:a16="http://schemas.microsoft.com/office/drawing/2014/main" id="{D6B6C7DD-A92E-435C-B648-120347C71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89721" y="6500455"/>
              <a:ext cx="678479" cy="576015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DA7939F-01F0-4632-A9C9-F950ED361339}"/>
                </a:ext>
              </a:extLst>
            </p:cNvPr>
            <p:cNvSpPr/>
            <p:nvPr/>
          </p:nvSpPr>
          <p:spPr>
            <a:xfrm>
              <a:off x="12268200" y="6211866"/>
              <a:ext cx="990600" cy="576015"/>
            </a:xfrm>
            <a:prstGeom prst="roundRect">
              <a:avLst/>
            </a:prstGeom>
            <a:solidFill>
              <a:srgbClr val="E54747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맛집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FEDA590-2B20-4302-AE8A-E45FAC9E552E}"/>
              </a:ext>
            </a:extLst>
          </p:cNvPr>
          <p:cNvSpPr txBox="1"/>
          <p:nvPr/>
        </p:nvSpPr>
        <p:spPr>
          <a:xfrm>
            <a:off x="849084" y="4076700"/>
            <a:ext cx="4941515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맛집으로 기억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A2E5FC7-BD17-4219-BD6F-FE741C40C2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3" t="16704" r="8210" b="8931"/>
          <a:stretch/>
        </p:blipFill>
        <p:spPr>
          <a:xfrm>
            <a:off x="5791200" y="1638300"/>
            <a:ext cx="9220200" cy="714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8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/>
      <p:bldP spid="71" grpId="0"/>
      <p:bldP spid="72" grpId="0"/>
      <p:bldP spid="73" grpId="0"/>
      <p:bldP spid="74" grpId="0"/>
      <p:bldP spid="77" grpId="0"/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AA5B835B-35E6-4E3E-B4A3-3D65A280503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D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BA15B55-403F-417C-A7E0-C0C0AFE89856}"/>
              </a:ext>
            </a:extLst>
          </p:cNvPr>
          <p:cNvSpPr/>
          <p:nvPr/>
        </p:nvSpPr>
        <p:spPr>
          <a:xfrm>
            <a:off x="12954000" y="9791700"/>
            <a:ext cx="528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mapsearch-356923.du.r.appspot.com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E002F769-886C-4F87-B3B5-AFC2285641E7}"/>
              </a:ext>
            </a:extLst>
          </p:cNvPr>
          <p:cNvSpPr/>
          <p:nvPr/>
        </p:nvSpPr>
        <p:spPr>
          <a:xfrm>
            <a:off x="0" y="0"/>
            <a:ext cx="18288000" cy="57892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253A0E43-6E1B-4E18-B0BF-0191C36E0D0D}"/>
              </a:ext>
            </a:extLst>
          </p:cNvPr>
          <p:cNvCxnSpPr>
            <a:cxnSpLocks/>
          </p:cNvCxnSpPr>
          <p:nvPr/>
        </p:nvCxnSpPr>
        <p:spPr>
          <a:xfrm>
            <a:off x="174407" y="289461"/>
            <a:ext cx="4572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타원 163">
            <a:extLst>
              <a:ext uri="{FF2B5EF4-FFF2-40B4-BE49-F238E27FC236}">
                <a16:creationId xmlns:a16="http://schemas.microsoft.com/office/drawing/2014/main" id="{9645D6E4-703F-4B62-B9C3-95B695C5DD91}"/>
              </a:ext>
            </a:extLst>
          </p:cNvPr>
          <p:cNvSpPr/>
          <p:nvPr/>
        </p:nvSpPr>
        <p:spPr>
          <a:xfrm>
            <a:off x="784007" y="199459"/>
            <a:ext cx="180000" cy="180000"/>
          </a:xfrm>
          <a:prstGeom prst="ellipse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FEA78C2-0DF3-4569-B393-5792A6BF8555}"/>
              </a:ext>
            </a:extLst>
          </p:cNvPr>
          <p:cNvSpPr txBox="1"/>
          <p:nvPr/>
        </p:nvSpPr>
        <p:spPr>
          <a:xfrm>
            <a:off x="1012607" y="58627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배 경</a:t>
            </a:r>
          </a:p>
        </p:txBody>
      </p: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08EB31F2-7A25-4C7E-A52B-1329D091898F}"/>
              </a:ext>
            </a:extLst>
          </p:cNvPr>
          <p:cNvCxnSpPr>
            <a:cxnSpLocks/>
          </p:cNvCxnSpPr>
          <p:nvPr/>
        </p:nvCxnSpPr>
        <p:spPr>
          <a:xfrm>
            <a:off x="1913692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타원 166">
            <a:extLst>
              <a:ext uri="{FF2B5EF4-FFF2-40B4-BE49-F238E27FC236}">
                <a16:creationId xmlns:a16="http://schemas.microsoft.com/office/drawing/2014/main" id="{E3F8535A-D72C-421D-831C-A87674410F6F}"/>
              </a:ext>
            </a:extLst>
          </p:cNvPr>
          <p:cNvSpPr/>
          <p:nvPr/>
        </p:nvSpPr>
        <p:spPr>
          <a:xfrm>
            <a:off x="2523292" y="199459"/>
            <a:ext cx="180000" cy="180000"/>
          </a:xfrm>
          <a:prstGeom prst="ellipse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2EEA1A62-762B-4224-BB01-B5EBB08BECF5}"/>
              </a:ext>
            </a:extLst>
          </p:cNvPr>
          <p:cNvSpPr txBox="1"/>
          <p:nvPr/>
        </p:nvSpPr>
        <p:spPr>
          <a:xfrm>
            <a:off x="2751892" y="5862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파이프라인</a:t>
            </a: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5A3A6FC8-5912-49F3-A1B6-D71C833DBB80}"/>
              </a:ext>
            </a:extLst>
          </p:cNvPr>
          <p:cNvCxnSpPr>
            <a:cxnSpLocks/>
          </p:cNvCxnSpPr>
          <p:nvPr/>
        </p:nvCxnSpPr>
        <p:spPr>
          <a:xfrm>
            <a:off x="4473715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타원 169">
            <a:extLst>
              <a:ext uri="{FF2B5EF4-FFF2-40B4-BE49-F238E27FC236}">
                <a16:creationId xmlns:a16="http://schemas.microsoft.com/office/drawing/2014/main" id="{7377FABA-5EF4-4204-9793-293208FBF231}"/>
              </a:ext>
            </a:extLst>
          </p:cNvPr>
          <p:cNvSpPr/>
          <p:nvPr/>
        </p:nvSpPr>
        <p:spPr>
          <a:xfrm>
            <a:off x="5083315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C67DD82-E51B-4F6F-92A5-D2A7706EC295}"/>
              </a:ext>
            </a:extLst>
          </p:cNvPr>
          <p:cNvSpPr txBox="1"/>
          <p:nvPr/>
        </p:nvSpPr>
        <p:spPr>
          <a:xfrm>
            <a:off x="5311915" y="58627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검색 알고리즘</a:t>
            </a:r>
          </a:p>
        </p:txBody>
      </p: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417ECA75-4D75-4006-B980-1CF65D6D5A4E}"/>
              </a:ext>
            </a:extLst>
          </p:cNvPr>
          <p:cNvCxnSpPr>
            <a:cxnSpLocks/>
          </p:cNvCxnSpPr>
          <p:nvPr/>
        </p:nvCxnSpPr>
        <p:spPr>
          <a:xfrm>
            <a:off x="7444107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타원 172">
            <a:extLst>
              <a:ext uri="{FF2B5EF4-FFF2-40B4-BE49-F238E27FC236}">
                <a16:creationId xmlns:a16="http://schemas.microsoft.com/office/drawing/2014/main" id="{EA2BBF99-A942-4D66-9B2E-4631D8C3BD16}"/>
              </a:ext>
            </a:extLst>
          </p:cNvPr>
          <p:cNvSpPr/>
          <p:nvPr/>
        </p:nvSpPr>
        <p:spPr>
          <a:xfrm>
            <a:off x="8053707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DE27D89-F93A-4628-A92E-DB5AFEEF5F5E}"/>
              </a:ext>
            </a:extLst>
          </p:cNvPr>
          <p:cNvSpPr txBox="1"/>
          <p:nvPr/>
        </p:nvSpPr>
        <p:spPr>
          <a:xfrm>
            <a:off x="8282307" y="58627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자연어 처리</a:t>
            </a:r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5CCA8840-53A0-4E03-8D0E-555CBDE5FB98}"/>
              </a:ext>
            </a:extLst>
          </p:cNvPr>
          <p:cNvCxnSpPr>
            <a:cxnSpLocks/>
          </p:cNvCxnSpPr>
          <p:nvPr/>
        </p:nvCxnSpPr>
        <p:spPr>
          <a:xfrm>
            <a:off x="10106722" y="289461"/>
            <a:ext cx="470515" cy="0"/>
          </a:xfrm>
          <a:prstGeom prst="line">
            <a:avLst/>
          </a:prstGeom>
          <a:ln w="28575">
            <a:solidFill>
              <a:srgbClr val="7DA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타원 175">
            <a:extLst>
              <a:ext uri="{FF2B5EF4-FFF2-40B4-BE49-F238E27FC236}">
                <a16:creationId xmlns:a16="http://schemas.microsoft.com/office/drawing/2014/main" id="{5B863799-5366-49DB-8A6D-A75910D16E6E}"/>
              </a:ext>
            </a:extLst>
          </p:cNvPr>
          <p:cNvSpPr/>
          <p:nvPr/>
        </p:nvSpPr>
        <p:spPr>
          <a:xfrm>
            <a:off x="10716322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EBDBEAA5-FE9C-4A8E-9625-1E1F96341D1C}"/>
              </a:ext>
            </a:extLst>
          </p:cNvPr>
          <p:cNvSpPr txBox="1"/>
          <p:nvPr/>
        </p:nvSpPr>
        <p:spPr>
          <a:xfrm>
            <a:off x="10944922" y="5862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앱 제작 및 적용</a:t>
            </a:r>
          </a:p>
        </p:txBody>
      </p: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D114BB23-631E-464B-AF5E-9A7C6A002B93}"/>
              </a:ext>
            </a:extLst>
          </p:cNvPr>
          <p:cNvCxnSpPr>
            <a:cxnSpLocks/>
          </p:cNvCxnSpPr>
          <p:nvPr/>
        </p:nvCxnSpPr>
        <p:spPr>
          <a:xfrm>
            <a:off x="13282298" y="289461"/>
            <a:ext cx="470515" cy="0"/>
          </a:xfrm>
          <a:prstGeom prst="line">
            <a:avLst/>
          </a:prstGeom>
          <a:ln w="28575">
            <a:solidFill>
              <a:srgbClr val="7DA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타원 178">
            <a:extLst>
              <a:ext uri="{FF2B5EF4-FFF2-40B4-BE49-F238E27FC236}">
                <a16:creationId xmlns:a16="http://schemas.microsoft.com/office/drawing/2014/main" id="{2A851213-EFC5-4192-BBDB-887E5DE513F6}"/>
              </a:ext>
            </a:extLst>
          </p:cNvPr>
          <p:cNvSpPr/>
          <p:nvPr/>
        </p:nvSpPr>
        <p:spPr>
          <a:xfrm>
            <a:off x="13891898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5A2462D-C7C9-4459-BA2A-0F8F77A84C45}"/>
              </a:ext>
            </a:extLst>
          </p:cNvPr>
          <p:cNvSpPr txBox="1"/>
          <p:nvPr/>
        </p:nvSpPr>
        <p:spPr>
          <a:xfrm>
            <a:off x="14120498" y="58627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동영상 시연</a:t>
            </a: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4D6552B2-49D1-4FF7-A5E9-C1B5AE590E8E}"/>
              </a:ext>
            </a:extLst>
          </p:cNvPr>
          <p:cNvCxnSpPr>
            <a:cxnSpLocks/>
          </p:cNvCxnSpPr>
          <p:nvPr/>
        </p:nvCxnSpPr>
        <p:spPr>
          <a:xfrm>
            <a:off x="15950466" y="289461"/>
            <a:ext cx="470515" cy="0"/>
          </a:xfrm>
          <a:prstGeom prst="line">
            <a:avLst/>
          </a:prstGeom>
          <a:ln w="28575">
            <a:solidFill>
              <a:srgbClr val="648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타원 181">
            <a:extLst>
              <a:ext uri="{FF2B5EF4-FFF2-40B4-BE49-F238E27FC236}">
                <a16:creationId xmlns:a16="http://schemas.microsoft.com/office/drawing/2014/main" id="{F5419AEA-27B0-44E7-B3EC-2E41BA183550}"/>
              </a:ext>
            </a:extLst>
          </p:cNvPr>
          <p:cNvSpPr/>
          <p:nvPr/>
        </p:nvSpPr>
        <p:spPr>
          <a:xfrm>
            <a:off x="16560066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225AB8F-1201-481E-8201-11CFFBDA0A00}"/>
              </a:ext>
            </a:extLst>
          </p:cNvPr>
          <p:cNvSpPr txBox="1"/>
          <p:nvPr/>
        </p:nvSpPr>
        <p:spPr>
          <a:xfrm>
            <a:off x="16788666" y="5862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결론</a:t>
            </a:r>
          </a:p>
        </p:txBody>
      </p: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B59D3CE8-258E-4AEB-A77E-AFEAC96FFD22}"/>
              </a:ext>
            </a:extLst>
          </p:cNvPr>
          <p:cNvCxnSpPr>
            <a:cxnSpLocks/>
          </p:cNvCxnSpPr>
          <p:nvPr/>
        </p:nvCxnSpPr>
        <p:spPr>
          <a:xfrm>
            <a:off x="17588885" y="289461"/>
            <a:ext cx="470515" cy="0"/>
          </a:xfrm>
          <a:prstGeom prst="line">
            <a:avLst/>
          </a:prstGeom>
          <a:ln w="28575">
            <a:solidFill>
              <a:srgbClr val="648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F3B16C8-6958-4A24-A1B0-0BAD06B190B1}"/>
              </a:ext>
            </a:extLst>
          </p:cNvPr>
          <p:cNvGrpSpPr/>
          <p:nvPr/>
        </p:nvGrpSpPr>
        <p:grpSpPr>
          <a:xfrm>
            <a:off x="2439996" y="2459899"/>
            <a:ext cx="3533324" cy="5280937"/>
            <a:chOff x="2439996" y="2459899"/>
            <a:chExt cx="3533324" cy="528093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5BFE530-9721-4D00-9404-043DDAE43340}"/>
                </a:ext>
              </a:extLst>
            </p:cNvPr>
            <p:cNvSpPr/>
            <p:nvPr/>
          </p:nvSpPr>
          <p:spPr>
            <a:xfrm>
              <a:off x="2439996" y="2624027"/>
              <a:ext cx="3533324" cy="5116809"/>
            </a:xfrm>
            <a:prstGeom prst="roundRect">
              <a:avLst>
                <a:gd name="adj" fmla="val 6710"/>
              </a:avLst>
            </a:prstGeom>
            <a:no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B0F0962-390D-4B5A-AFFB-75BCE7DC7824}"/>
                </a:ext>
              </a:extLst>
            </p:cNvPr>
            <p:cNvGrpSpPr/>
            <p:nvPr/>
          </p:nvGrpSpPr>
          <p:grpSpPr>
            <a:xfrm>
              <a:off x="3143025" y="3206160"/>
              <a:ext cx="2127266" cy="970836"/>
              <a:chOff x="4911574" y="1464239"/>
              <a:chExt cx="2127266" cy="97083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FE770DC-775C-46E2-83C1-E46665CA03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60447"/>
              <a:stretch/>
            </p:blipFill>
            <p:spPr>
              <a:xfrm>
                <a:off x="4933344" y="1464239"/>
                <a:ext cx="1924656" cy="647700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24EF3176-F7AB-4D17-86C5-45D38252FE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9894" t="11935" r="1402" b="3482"/>
              <a:stretch/>
            </p:blipFill>
            <p:spPr>
              <a:xfrm>
                <a:off x="4911574" y="2027103"/>
                <a:ext cx="2127266" cy="407972"/>
              </a:xfrm>
              <a:prstGeom prst="rect">
                <a:avLst/>
              </a:prstGeom>
            </p:spPr>
          </p:pic>
        </p:grpSp>
        <p:pic>
          <p:nvPicPr>
            <p:cNvPr id="1036" name="Picture 12" descr="w3w · GitHub Topics · GitHub">
              <a:extLst>
                <a:ext uri="{FF2B5EF4-FFF2-40B4-BE49-F238E27FC236}">
                  <a16:creationId xmlns:a16="http://schemas.microsoft.com/office/drawing/2014/main" id="{08D47E10-31A3-4D8F-A01C-9B52871A29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25" b="28788"/>
            <a:stretch/>
          </p:blipFill>
          <p:spPr bwMode="auto">
            <a:xfrm>
              <a:off x="3087024" y="4784630"/>
              <a:ext cx="2125612" cy="407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A84B805A-B536-41B9-B104-BDF3683FD551}"/>
                </a:ext>
              </a:extLst>
            </p:cNvPr>
            <p:cNvSpPr/>
            <p:nvPr/>
          </p:nvSpPr>
          <p:spPr>
            <a:xfrm>
              <a:off x="2881441" y="2459899"/>
              <a:ext cx="2650435" cy="350121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데이터 처리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B1BC676-FD1A-4215-BD0F-D8BA6BBA4895}"/>
                </a:ext>
              </a:extLst>
            </p:cNvPr>
            <p:cNvSpPr/>
            <p:nvPr/>
          </p:nvSpPr>
          <p:spPr>
            <a:xfrm>
              <a:off x="2590800" y="5881113"/>
              <a:ext cx="3304110" cy="17007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장소 검색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(API)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수집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쓰레딩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비동기 병렬처리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en-US" altLang="ko-KR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KDTree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: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 알고리즘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W3W(API) : 3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단어 고유 주소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3A9F3D2-99C9-4D53-835B-1945A7867B5D}"/>
              </a:ext>
            </a:extLst>
          </p:cNvPr>
          <p:cNvGrpSpPr/>
          <p:nvPr/>
        </p:nvGrpSpPr>
        <p:grpSpPr>
          <a:xfrm>
            <a:off x="7285234" y="2459899"/>
            <a:ext cx="3533324" cy="5280937"/>
            <a:chOff x="7285234" y="2459899"/>
            <a:chExt cx="3533324" cy="528093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FD531C2-9A67-470C-A99E-16BFC47C83D1}"/>
                </a:ext>
              </a:extLst>
            </p:cNvPr>
            <p:cNvSpPr/>
            <p:nvPr/>
          </p:nvSpPr>
          <p:spPr>
            <a:xfrm>
              <a:off x="7391400" y="5881113"/>
              <a:ext cx="3272215" cy="12852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KoGPT2 :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자연어처리 모델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en-US" altLang="ko-KR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KoNLPy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: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한국어 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  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형태소 분리기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 X )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42" name="Picture 18" descr="자연어 처리(NLP) 기술이란?">
              <a:extLst>
                <a:ext uri="{FF2B5EF4-FFF2-40B4-BE49-F238E27FC236}">
                  <a16:creationId xmlns:a16="http://schemas.microsoft.com/office/drawing/2014/main" id="{BBD43D89-E370-47A3-B958-D590342BBD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334" y="3530010"/>
              <a:ext cx="2143125" cy="1425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09AF60B0-F82F-41DD-9855-DB14CA71DE21}"/>
                </a:ext>
              </a:extLst>
            </p:cNvPr>
            <p:cNvSpPr/>
            <p:nvPr/>
          </p:nvSpPr>
          <p:spPr>
            <a:xfrm>
              <a:off x="7285234" y="2624027"/>
              <a:ext cx="3533324" cy="5116809"/>
            </a:xfrm>
            <a:prstGeom prst="roundRect">
              <a:avLst>
                <a:gd name="adj" fmla="val 6710"/>
              </a:avLst>
            </a:prstGeom>
            <a:no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7628FF0E-018A-4A59-B3B8-0E81826D2872}"/>
                </a:ext>
              </a:extLst>
            </p:cNvPr>
            <p:cNvSpPr/>
            <p:nvPr/>
          </p:nvSpPr>
          <p:spPr>
            <a:xfrm>
              <a:off x="7859754" y="2459899"/>
              <a:ext cx="2384285" cy="314963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자연어 처리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86F693-8A05-4B6E-A93F-490A2A8EADCE}"/>
              </a:ext>
            </a:extLst>
          </p:cNvPr>
          <p:cNvGrpSpPr/>
          <p:nvPr/>
        </p:nvGrpSpPr>
        <p:grpSpPr>
          <a:xfrm>
            <a:off x="12130473" y="2459899"/>
            <a:ext cx="3533324" cy="5280937"/>
            <a:chOff x="12130473" y="2459899"/>
            <a:chExt cx="3533324" cy="5280937"/>
          </a:xfrm>
        </p:grpSpPr>
        <p:pic>
          <p:nvPicPr>
            <p:cNvPr id="1038" name="Picture 14" descr="Google Cloud Platform Overview - BESPINGLOBAL">
              <a:extLst>
                <a:ext uri="{FF2B5EF4-FFF2-40B4-BE49-F238E27FC236}">
                  <a16:creationId xmlns:a16="http://schemas.microsoft.com/office/drawing/2014/main" id="{5AF0E99D-DFA6-4B99-8CA7-0A8678419D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5060" y="4027637"/>
              <a:ext cx="2724150" cy="167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460F1B60-4B5B-4035-AC50-A35488BD7649}"/>
                </a:ext>
              </a:extLst>
            </p:cNvPr>
            <p:cNvSpPr/>
            <p:nvPr/>
          </p:nvSpPr>
          <p:spPr>
            <a:xfrm>
              <a:off x="12130473" y="2624027"/>
              <a:ext cx="3533324" cy="5116809"/>
            </a:xfrm>
            <a:prstGeom prst="roundRect">
              <a:avLst>
                <a:gd name="adj" fmla="val 6710"/>
              </a:avLst>
            </a:prstGeom>
            <a:no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F23666E9-8D56-4588-A90A-4F4E2A1DA1E8}"/>
                </a:ext>
              </a:extLst>
            </p:cNvPr>
            <p:cNvSpPr/>
            <p:nvPr/>
          </p:nvSpPr>
          <p:spPr>
            <a:xfrm>
              <a:off x="12704993" y="2459899"/>
              <a:ext cx="2384285" cy="314963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웹 구현 및 배포</a:t>
              </a:r>
            </a:p>
          </p:txBody>
        </p:sp>
        <p:pic>
          <p:nvPicPr>
            <p:cNvPr id="1044" name="Picture 20" descr="Flask] Flask 기초">
              <a:extLst>
                <a:ext uri="{FF2B5EF4-FFF2-40B4-BE49-F238E27FC236}">
                  <a16:creationId xmlns:a16="http://schemas.microsoft.com/office/drawing/2014/main" id="{82162405-5910-49E3-BE90-27A7029FE4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67" t="28499" r="20667" b="28499"/>
            <a:stretch/>
          </p:blipFill>
          <p:spPr bwMode="auto">
            <a:xfrm>
              <a:off x="13058935" y="3162435"/>
              <a:ext cx="1676400" cy="688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9AF5721-E5B6-47D9-918F-96841007AB20}"/>
                </a:ext>
              </a:extLst>
            </p:cNvPr>
            <p:cNvSpPr/>
            <p:nvPr/>
          </p:nvSpPr>
          <p:spPr>
            <a:xfrm>
              <a:off x="12268200" y="5881113"/>
              <a:ext cx="2033955" cy="8697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Flask, Front-end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GCP deploy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9638E31C-1C81-4822-8287-46265CD38BF8}"/>
              </a:ext>
            </a:extLst>
          </p:cNvPr>
          <p:cNvSpPr/>
          <p:nvPr/>
        </p:nvSpPr>
        <p:spPr>
          <a:xfrm>
            <a:off x="6233108" y="4784630"/>
            <a:ext cx="805615" cy="647699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C9AEE995-46C2-49E0-B6A8-168161C6FAD8}"/>
              </a:ext>
            </a:extLst>
          </p:cNvPr>
          <p:cNvSpPr/>
          <p:nvPr/>
        </p:nvSpPr>
        <p:spPr>
          <a:xfrm>
            <a:off x="11065069" y="4784630"/>
            <a:ext cx="805615" cy="647699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46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2AD8E36-1888-44A8-A0B3-CE3A701330E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D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3A429638-EA8C-461A-AB75-D67C84DC5836}"/>
              </a:ext>
            </a:extLst>
          </p:cNvPr>
          <p:cNvSpPr/>
          <p:nvPr/>
        </p:nvSpPr>
        <p:spPr>
          <a:xfrm>
            <a:off x="6398853" y="4524163"/>
            <a:ext cx="5107347" cy="5107347"/>
          </a:xfrm>
          <a:prstGeom prst="ellipse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FBE0990E-89BC-471C-979D-88450BAAAAFD}"/>
              </a:ext>
            </a:extLst>
          </p:cNvPr>
          <p:cNvSpPr/>
          <p:nvPr/>
        </p:nvSpPr>
        <p:spPr>
          <a:xfrm>
            <a:off x="5882660" y="4066962"/>
            <a:ext cx="5107347" cy="5107347"/>
          </a:xfrm>
          <a:prstGeom prst="ellipse">
            <a:avLst/>
          </a:prstGeom>
          <a:blipFill dpi="0" rotWithShape="1">
            <a:blip r:embed="rId2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8EEF490-E681-4ADA-A08E-8105CBB34DFA}"/>
              </a:ext>
            </a:extLst>
          </p:cNvPr>
          <p:cNvGrpSpPr/>
          <p:nvPr/>
        </p:nvGrpSpPr>
        <p:grpSpPr>
          <a:xfrm>
            <a:off x="4495800" y="2697886"/>
            <a:ext cx="4901740" cy="7012058"/>
            <a:chOff x="4495800" y="2553276"/>
            <a:chExt cx="4901740" cy="7012058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217E06E8-265B-46E6-A307-CA7A95B908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5800" y="2553276"/>
              <a:ext cx="1140616" cy="1337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16C72229-669C-4B81-A14E-7A675FDA3E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5800" y="2553277"/>
              <a:ext cx="2287800" cy="26831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F23F9BB7-C1CD-4B27-BA17-148F27F18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5800" y="2553278"/>
              <a:ext cx="3417899" cy="40065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1649F18C-4A2C-4105-B5B4-6498004C95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5800" y="2553278"/>
              <a:ext cx="4565083" cy="53513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77F2EFC1-BCFC-4B17-B710-8724ADA2A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5800" y="3502475"/>
              <a:ext cx="4890908" cy="57332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55E62173-DF96-48F6-BEFA-D92D0A5980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1799" y="4847234"/>
              <a:ext cx="4024909" cy="4718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3FF81D11-4608-4E40-B41E-22FB844733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8979" y="6182474"/>
              <a:ext cx="2885846" cy="33828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B95ED316-7DCF-445A-9DA2-8440FE72E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5149" y="7522859"/>
              <a:ext cx="1742391" cy="20424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958F8A0C-551A-416E-91EF-6030A8E39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2333" y="8880314"/>
              <a:ext cx="584375" cy="6850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3289BB13-8A87-4CB4-A132-BD73AFFA53C2}"/>
              </a:ext>
            </a:extLst>
          </p:cNvPr>
          <p:cNvCxnSpPr>
            <a:cxnSpLocks/>
          </p:cNvCxnSpPr>
          <p:nvPr/>
        </p:nvCxnSpPr>
        <p:spPr>
          <a:xfrm>
            <a:off x="9397540" y="2891943"/>
            <a:ext cx="77474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5D3AA61-B667-4695-AD96-59920A0CEC7E}"/>
              </a:ext>
            </a:extLst>
          </p:cNvPr>
          <p:cNvCxnSpPr/>
          <p:nvPr/>
        </p:nvCxnSpPr>
        <p:spPr>
          <a:xfrm>
            <a:off x="4495800" y="2697886"/>
            <a:ext cx="49017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2AA88B-22F0-4616-A249-8761860E1773}"/>
              </a:ext>
            </a:extLst>
          </p:cNvPr>
          <p:cNvCxnSpPr/>
          <p:nvPr/>
        </p:nvCxnSpPr>
        <p:spPr>
          <a:xfrm>
            <a:off x="9389225" y="1401910"/>
            <a:ext cx="0" cy="8308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E5E1D8F-AD08-4A63-920D-C19ECB97F3EA}"/>
              </a:ext>
            </a:extLst>
          </p:cNvPr>
          <p:cNvGrpSpPr/>
          <p:nvPr/>
        </p:nvGrpSpPr>
        <p:grpSpPr>
          <a:xfrm>
            <a:off x="901240" y="1412637"/>
            <a:ext cx="2547951" cy="461665"/>
            <a:chOff x="533400" y="1310900"/>
            <a:chExt cx="2547951" cy="46166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A704DBC-3F7A-4ABB-AF68-B7C0B626449E}"/>
                </a:ext>
              </a:extLst>
            </p:cNvPr>
            <p:cNvSpPr/>
            <p:nvPr/>
          </p:nvSpPr>
          <p:spPr>
            <a:xfrm>
              <a:off x="533400" y="1315365"/>
              <a:ext cx="457200" cy="4572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32EEC2-280C-40FF-A030-927D8EDE4D07}"/>
                </a:ext>
              </a:extLst>
            </p:cNvPr>
            <p:cNvSpPr txBox="1"/>
            <p:nvPr/>
          </p:nvSpPr>
          <p:spPr>
            <a:xfrm>
              <a:off x="1143000" y="1310900"/>
              <a:ext cx="19383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주차장 </a:t>
              </a:r>
              <a:r>
                <a: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5</a:t>
              </a:r>
              <a:r>
                <a: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건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73F0E4A-810A-4FCE-8306-AF9B5A244C14}"/>
              </a:ext>
            </a:extLst>
          </p:cNvPr>
          <p:cNvGrpSpPr/>
          <p:nvPr/>
        </p:nvGrpSpPr>
        <p:grpSpPr>
          <a:xfrm>
            <a:off x="901240" y="2472637"/>
            <a:ext cx="3155490" cy="461665"/>
            <a:chOff x="533400" y="2370900"/>
            <a:chExt cx="3155490" cy="461665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A54E262-4B3B-4A08-9C1C-7D2D9AC094DB}"/>
                </a:ext>
              </a:extLst>
            </p:cNvPr>
            <p:cNvSpPr/>
            <p:nvPr/>
          </p:nvSpPr>
          <p:spPr>
            <a:xfrm>
              <a:off x="533400" y="237536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30CAD2-E6E5-4D55-B326-D82DD33612E7}"/>
                </a:ext>
              </a:extLst>
            </p:cNvPr>
            <p:cNvSpPr txBox="1"/>
            <p:nvPr/>
          </p:nvSpPr>
          <p:spPr>
            <a:xfrm>
              <a:off x="1143000" y="2370900"/>
              <a:ext cx="25458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버스정류장 </a:t>
              </a:r>
              <a:r>
                <a: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4</a:t>
              </a:r>
              <a:r>
                <a: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건</a:t>
              </a:r>
              <a:endPara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51062B9-379E-483E-A928-12D63609E8F2}"/>
              </a:ext>
            </a:extLst>
          </p:cNvPr>
          <p:cNvGrpSpPr/>
          <p:nvPr/>
        </p:nvGrpSpPr>
        <p:grpSpPr>
          <a:xfrm>
            <a:off x="901240" y="3532637"/>
            <a:ext cx="2281853" cy="461665"/>
            <a:chOff x="533400" y="3430900"/>
            <a:chExt cx="2281853" cy="46166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C1C01DC-5EF2-494C-B471-9271D296BD20}"/>
                </a:ext>
              </a:extLst>
            </p:cNvPr>
            <p:cNvSpPr/>
            <p:nvPr/>
          </p:nvSpPr>
          <p:spPr>
            <a:xfrm>
              <a:off x="533400" y="34309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7491A3-DCAE-427E-B68F-85E6B0C5F2E2}"/>
                </a:ext>
              </a:extLst>
            </p:cNvPr>
            <p:cNvSpPr txBox="1"/>
            <p:nvPr/>
          </p:nvSpPr>
          <p:spPr>
            <a:xfrm>
              <a:off x="1143000" y="3430900"/>
              <a:ext cx="1672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카페 </a:t>
              </a:r>
              <a:r>
                <a: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7</a:t>
              </a:r>
              <a:r>
                <a: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건</a:t>
              </a:r>
              <a:r>
                <a:rPr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6FD2A3A-1C80-4AA2-9B8C-3C793426F7CF}"/>
              </a:ext>
            </a:extLst>
          </p:cNvPr>
          <p:cNvSpPr/>
          <p:nvPr/>
        </p:nvSpPr>
        <p:spPr>
          <a:xfrm>
            <a:off x="4495800" y="1401910"/>
            <a:ext cx="12649200" cy="8308033"/>
          </a:xfrm>
          <a:prstGeom prst="roundRect">
            <a:avLst>
              <a:gd name="adj" fmla="val 1809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54C42C-175E-4E9C-9631-F826A115F188}"/>
              </a:ext>
            </a:extLst>
          </p:cNvPr>
          <p:cNvSpPr/>
          <p:nvPr/>
        </p:nvSpPr>
        <p:spPr>
          <a:xfrm>
            <a:off x="6768640" y="4452143"/>
            <a:ext cx="457200" cy="457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76E0079-041E-4BE2-9299-28778FEE4CA4}"/>
              </a:ext>
            </a:extLst>
          </p:cNvPr>
          <p:cNvSpPr/>
          <p:nvPr/>
        </p:nvSpPr>
        <p:spPr>
          <a:xfrm>
            <a:off x="8749840" y="2475912"/>
            <a:ext cx="457200" cy="457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3139003-1882-4B9B-9E17-0553CDFCD82F}"/>
              </a:ext>
            </a:extLst>
          </p:cNvPr>
          <p:cNvSpPr/>
          <p:nvPr/>
        </p:nvSpPr>
        <p:spPr>
          <a:xfrm>
            <a:off x="15303040" y="2663343"/>
            <a:ext cx="457200" cy="457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E1A1C9F-D306-4E44-9C81-18DA56F687CB}"/>
              </a:ext>
            </a:extLst>
          </p:cNvPr>
          <p:cNvSpPr/>
          <p:nvPr/>
        </p:nvSpPr>
        <p:spPr>
          <a:xfrm>
            <a:off x="9168940" y="7268557"/>
            <a:ext cx="457200" cy="457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B0C63FB-EECB-4111-8172-E3381E4E25BD}"/>
              </a:ext>
            </a:extLst>
          </p:cNvPr>
          <p:cNvSpPr/>
          <p:nvPr/>
        </p:nvSpPr>
        <p:spPr>
          <a:xfrm>
            <a:off x="14998240" y="7827803"/>
            <a:ext cx="457200" cy="457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4B9E305-D509-4A94-9FB7-D64318CC5BDF}"/>
              </a:ext>
            </a:extLst>
          </p:cNvPr>
          <p:cNvSpPr/>
          <p:nvPr/>
        </p:nvSpPr>
        <p:spPr>
          <a:xfrm>
            <a:off x="5001250" y="2060543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1257EBD-E7E1-4A38-843E-48BA93D0C0AD}"/>
              </a:ext>
            </a:extLst>
          </p:cNvPr>
          <p:cNvSpPr/>
          <p:nvPr/>
        </p:nvSpPr>
        <p:spPr>
          <a:xfrm>
            <a:off x="8220137" y="6403525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73BCEC7-C3F3-46F7-8546-7759BAB02DC9}"/>
              </a:ext>
            </a:extLst>
          </p:cNvPr>
          <p:cNvSpPr/>
          <p:nvPr/>
        </p:nvSpPr>
        <p:spPr>
          <a:xfrm>
            <a:off x="12407440" y="8721576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41B7AAE-A2F5-4CFB-AE0D-3F207DA65CA6}"/>
              </a:ext>
            </a:extLst>
          </p:cNvPr>
          <p:cNvSpPr/>
          <p:nvPr/>
        </p:nvSpPr>
        <p:spPr>
          <a:xfrm>
            <a:off x="14769640" y="4367207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AF88FD5-1DE8-4127-982E-E454ED107E1E}"/>
              </a:ext>
            </a:extLst>
          </p:cNvPr>
          <p:cNvSpPr/>
          <p:nvPr/>
        </p:nvSpPr>
        <p:spPr>
          <a:xfrm>
            <a:off x="5778040" y="2469286"/>
            <a:ext cx="457200" cy="4572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66BA4FB-9A1A-4290-9187-CC5B85661BA5}"/>
              </a:ext>
            </a:extLst>
          </p:cNvPr>
          <p:cNvSpPr/>
          <p:nvPr/>
        </p:nvSpPr>
        <p:spPr>
          <a:xfrm>
            <a:off x="5357283" y="6403525"/>
            <a:ext cx="457200" cy="4572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82F6F9B-AC1F-42D8-AF01-885828434B70}"/>
              </a:ext>
            </a:extLst>
          </p:cNvPr>
          <p:cNvSpPr/>
          <p:nvPr/>
        </p:nvSpPr>
        <p:spPr>
          <a:xfrm>
            <a:off x="9207040" y="5946325"/>
            <a:ext cx="457200" cy="4572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1A03861-CC17-47F6-A960-1CA658913F32}"/>
              </a:ext>
            </a:extLst>
          </p:cNvPr>
          <p:cNvSpPr/>
          <p:nvPr/>
        </p:nvSpPr>
        <p:spPr>
          <a:xfrm>
            <a:off x="7911640" y="8721576"/>
            <a:ext cx="457200" cy="4572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E47A70B-52DC-4C9B-8970-AB7CD9BCE013}"/>
              </a:ext>
            </a:extLst>
          </p:cNvPr>
          <p:cNvSpPr/>
          <p:nvPr/>
        </p:nvSpPr>
        <p:spPr>
          <a:xfrm>
            <a:off x="10244688" y="3437848"/>
            <a:ext cx="457200" cy="4572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356E753-D59F-40E2-9557-01EF3761714A}"/>
              </a:ext>
            </a:extLst>
          </p:cNvPr>
          <p:cNvSpPr/>
          <p:nvPr/>
        </p:nvSpPr>
        <p:spPr>
          <a:xfrm>
            <a:off x="13008149" y="6358296"/>
            <a:ext cx="457200" cy="4572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786B3B1-6F14-413F-970A-47B8F1E4BB8A}"/>
              </a:ext>
            </a:extLst>
          </p:cNvPr>
          <p:cNvSpPr/>
          <p:nvPr/>
        </p:nvSpPr>
        <p:spPr>
          <a:xfrm>
            <a:off x="16006736" y="3437848"/>
            <a:ext cx="457200" cy="4572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5C0B09C-D515-4A57-8C6A-F12D56CD1FEC}"/>
              </a:ext>
            </a:extLst>
          </p:cNvPr>
          <p:cNvSpPr/>
          <p:nvPr/>
        </p:nvSpPr>
        <p:spPr>
          <a:xfrm>
            <a:off x="8075636" y="5755897"/>
            <a:ext cx="2160000" cy="216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8236EE9-256C-4B96-A5C6-5D9582B20534}"/>
              </a:ext>
            </a:extLst>
          </p:cNvPr>
          <p:cNvSpPr/>
          <p:nvPr/>
        </p:nvSpPr>
        <p:spPr>
          <a:xfrm>
            <a:off x="14290776" y="2586448"/>
            <a:ext cx="2484000" cy="24840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A9DD7DC-7D7B-47CB-BAF9-8DFA9A4B08C6}"/>
              </a:ext>
            </a:extLst>
          </p:cNvPr>
          <p:cNvSpPr/>
          <p:nvPr/>
        </p:nvSpPr>
        <p:spPr>
          <a:xfrm>
            <a:off x="4511418" y="1523206"/>
            <a:ext cx="3672000" cy="36720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CACA255-207D-431F-807F-75A4A82C91DA}"/>
              </a:ext>
            </a:extLst>
          </p:cNvPr>
          <p:cNvSpPr/>
          <p:nvPr/>
        </p:nvSpPr>
        <p:spPr>
          <a:xfrm>
            <a:off x="7762937" y="5780926"/>
            <a:ext cx="457200" cy="457200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8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627FB93-5CC0-46B8-8E8D-B520C4BE3D49}"/>
              </a:ext>
            </a:extLst>
          </p:cNvPr>
          <p:cNvSpPr/>
          <p:nvPr/>
        </p:nvSpPr>
        <p:spPr>
          <a:xfrm>
            <a:off x="14111108" y="2586448"/>
            <a:ext cx="457200" cy="457200"/>
          </a:xfrm>
          <a:prstGeom prst="ellipse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8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DD1C770-2737-496E-B2C4-D4BAAC2D00DF}"/>
              </a:ext>
            </a:extLst>
          </p:cNvPr>
          <p:cNvSpPr/>
          <p:nvPr/>
        </p:nvSpPr>
        <p:spPr>
          <a:xfrm>
            <a:off x="4567090" y="1603343"/>
            <a:ext cx="457200" cy="457200"/>
          </a:xfrm>
          <a:prstGeom prst="ellipse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28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57804F-B184-41D6-9B0B-BE9C5CF4E86B}"/>
              </a:ext>
            </a:extLst>
          </p:cNvPr>
          <p:cNvSpPr txBox="1"/>
          <p:nvPr/>
        </p:nvSpPr>
        <p:spPr>
          <a:xfrm>
            <a:off x="836967" y="4664182"/>
            <a:ext cx="2536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적은 수 선택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F011AF-3735-40E8-A678-733E340E9186}"/>
              </a:ext>
            </a:extLst>
          </p:cNvPr>
          <p:cNvSpPr txBox="1"/>
          <p:nvPr/>
        </p:nvSpPr>
        <p:spPr>
          <a:xfrm>
            <a:off x="836967" y="5160986"/>
            <a:ext cx="3049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가까운 거리 탐색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6AD8F68-1BD2-4AE5-BCBA-873BBE4C1430}"/>
              </a:ext>
            </a:extLst>
          </p:cNvPr>
          <p:cNvGrpSpPr/>
          <p:nvPr/>
        </p:nvGrpSpPr>
        <p:grpSpPr>
          <a:xfrm>
            <a:off x="6978881" y="4666356"/>
            <a:ext cx="1469857" cy="1965770"/>
            <a:chOff x="6750281" y="4521746"/>
            <a:chExt cx="1469857" cy="1965770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FC56EE9-0F6D-4BF2-9257-9CA2BD3A3C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0281" y="4521746"/>
              <a:ext cx="1469857" cy="1965770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441AF3-731F-407B-8822-6E48FA08FDFC}"/>
                </a:ext>
              </a:extLst>
            </p:cNvPr>
            <p:cNvSpPr txBox="1"/>
            <p:nvPr/>
          </p:nvSpPr>
          <p:spPr>
            <a:xfrm>
              <a:off x="6934776" y="5389653"/>
              <a:ext cx="4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1.5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7F23817-BB5E-4271-98FC-28D33EB0FB20}"/>
              </a:ext>
            </a:extLst>
          </p:cNvPr>
          <p:cNvGrpSpPr/>
          <p:nvPr/>
        </p:nvGrpSpPr>
        <p:grpSpPr>
          <a:xfrm>
            <a:off x="8375496" y="2714947"/>
            <a:ext cx="602944" cy="3917179"/>
            <a:chOff x="8146896" y="2570337"/>
            <a:chExt cx="602944" cy="3917179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915ED13-A9E8-45CC-905C-7066D44285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0138" y="2570337"/>
              <a:ext cx="529702" cy="3917179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0399FAE-0852-45F9-B273-C3F40DC8437E}"/>
                </a:ext>
              </a:extLst>
            </p:cNvPr>
            <p:cNvSpPr txBox="1"/>
            <p:nvPr/>
          </p:nvSpPr>
          <p:spPr>
            <a:xfrm>
              <a:off x="8146896" y="408836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09558C0-676C-4E2C-844A-FB4C789395E8}"/>
              </a:ext>
            </a:extLst>
          </p:cNvPr>
          <p:cNvGrpSpPr/>
          <p:nvPr/>
        </p:nvGrpSpPr>
        <p:grpSpPr>
          <a:xfrm>
            <a:off x="8429717" y="2891943"/>
            <a:ext cx="7101923" cy="3740182"/>
            <a:chOff x="8201117" y="2747333"/>
            <a:chExt cx="7101923" cy="3740182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6108130-663D-4EFE-939A-691F1F62C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117" y="2747333"/>
              <a:ext cx="7101923" cy="3740182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16C2BE8-BFDC-4188-8FC4-4FA6A4752CF5}"/>
                </a:ext>
              </a:extLst>
            </p:cNvPr>
            <p:cNvSpPr txBox="1"/>
            <p:nvPr/>
          </p:nvSpPr>
          <p:spPr>
            <a:xfrm>
              <a:off x="11559484" y="413927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09AAF8A-537E-4FB6-ADD6-814CCC96675B}"/>
              </a:ext>
            </a:extLst>
          </p:cNvPr>
          <p:cNvGrpSpPr/>
          <p:nvPr/>
        </p:nvGrpSpPr>
        <p:grpSpPr>
          <a:xfrm>
            <a:off x="8429717" y="6632125"/>
            <a:ext cx="6797123" cy="1411499"/>
            <a:chOff x="8201117" y="6487515"/>
            <a:chExt cx="6797123" cy="1411499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C9096A8-DCCD-42DF-B282-DBCB17AB74AF}"/>
                </a:ext>
              </a:extLst>
            </p:cNvPr>
            <p:cNvCxnSpPr>
              <a:cxnSpLocks/>
            </p:cNvCxnSpPr>
            <p:nvPr/>
          </p:nvCxnSpPr>
          <p:spPr>
            <a:xfrm>
              <a:off x="8201117" y="6487515"/>
              <a:ext cx="6797123" cy="1411499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CAEDA0F-C742-42F0-A884-49E8D6B63AA3}"/>
                </a:ext>
              </a:extLst>
            </p:cNvPr>
            <p:cNvSpPr txBox="1"/>
            <p:nvPr/>
          </p:nvSpPr>
          <p:spPr>
            <a:xfrm>
              <a:off x="11559484" y="6743396"/>
              <a:ext cx="251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B7CAA53-C885-47F5-83E6-1FB1F72FF5D8}"/>
              </a:ext>
            </a:extLst>
          </p:cNvPr>
          <p:cNvCxnSpPr>
            <a:cxnSpLocks/>
          </p:cNvCxnSpPr>
          <p:nvPr/>
        </p:nvCxnSpPr>
        <p:spPr>
          <a:xfrm>
            <a:off x="8448737" y="6632126"/>
            <a:ext cx="955613" cy="903884"/>
          </a:xfrm>
          <a:prstGeom prst="line">
            <a:avLst/>
          </a:prstGeom>
          <a:ln w="28575">
            <a:headEnd type="oval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41D7958-0116-42BC-B3D7-20A5C770CE7E}"/>
              </a:ext>
            </a:extLst>
          </p:cNvPr>
          <p:cNvSpPr txBox="1"/>
          <p:nvPr/>
        </p:nvSpPr>
        <p:spPr>
          <a:xfrm>
            <a:off x="8624082" y="6993942"/>
            <a:ext cx="25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EE7385F-1530-4AC0-BF1C-1FA6A1E676BE}"/>
              </a:ext>
            </a:extLst>
          </p:cNvPr>
          <p:cNvSpPr txBox="1"/>
          <p:nvPr/>
        </p:nvSpPr>
        <p:spPr>
          <a:xfrm>
            <a:off x="836967" y="5657790"/>
            <a:ext cx="3049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제일 가까운 군집 선택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DF98BAB-3E44-48AC-9CEA-ED47A92773D5}"/>
              </a:ext>
            </a:extLst>
          </p:cNvPr>
          <p:cNvGrpSpPr/>
          <p:nvPr/>
        </p:nvGrpSpPr>
        <p:grpSpPr>
          <a:xfrm>
            <a:off x="8965524" y="6145360"/>
            <a:ext cx="490352" cy="976391"/>
            <a:chOff x="6430075" y="5878386"/>
            <a:chExt cx="490352" cy="976391"/>
          </a:xfrm>
        </p:grpSpPr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24074770-13C7-45CE-920B-56B55D9962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0075" y="5878386"/>
              <a:ext cx="470576" cy="976391"/>
            </a:xfrm>
            <a:prstGeom prst="line">
              <a:avLst/>
            </a:prstGeom>
            <a:ln w="28575">
              <a:headEnd type="oval" w="med" len="med"/>
              <a:tailEnd type="triangl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152D1B3-1836-475B-A8E5-6CA9CDDACC8C}"/>
                </a:ext>
              </a:extLst>
            </p:cNvPr>
            <p:cNvSpPr txBox="1"/>
            <p:nvPr/>
          </p:nvSpPr>
          <p:spPr>
            <a:xfrm>
              <a:off x="6665133" y="6272147"/>
              <a:ext cx="255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8" name="타원 107">
            <a:extLst>
              <a:ext uri="{FF2B5EF4-FFF2-40B4-BE49-F238E27FC236}">
                <a16:creationId xmlns:a16="http://schemas.microsoft.com/office/drawing/2014/main" id="{77867990-08DF-4225-8D38-31EAA9292FB2}"/>
              </a:ext>
            </a:extLst>
          </p:cNvPr>
          <p:cNvSpPr/>
          <p:nvPr/>
        </p:nvSpPr>
        <p:spPr>
          <a:xfrm>
            <a:off x="12005794" y="6223500"/>
            <a:ext cx="3492000" cy="34920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6F396836-13ED-47C7-B78F-5E746F37A731}"/>
              </a:ext>
            </a:extLst>
          </p:cNvPr>
          <p:cNvSpPr/>
          <p:nvPr/>
        </p:nvSpPr>
        <p:spPr>
          <a:xfrm>
            <a:off x="11980678" y="6209098"/>
            <a:ext cx="457200" cy="457200"/>
          </a:xfrm>
          <a:prstGeom prst="ellipse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8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BA15B55-403F-417C-A7E0-C0C0AFE89856}"/>
              </a:ext>
            </a:extLst>
          </p:cNvPr>
          <p:cNvSpPr/>
          <p:nvPr/>
        </p:nvSpPr>
        <p:spPr>
          <a:xfrm>
            <a:off x="12954000" y="9791700"/>
            <a:ext cx="528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mapsearch-356923.du.r.appspot.com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CBE3B65-DD9A-4158-9806-5137CDE321FB}"/>
              </a:ext>
            </a:extLst>
          </p:cNvPr>
          <p:cNvSpPr txBox="1"/>
          <p:nvPr/>
        </p:nvSpPr>
        <p:spPr>
          <a:xfrm>
            <a:off x="8763001" y="610969"/>
            <a:ext cx="4114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굴림" panose="020B0600000101010101" pitchFamily="50" charset="-127"/>
                <a:ea typeface="굴림" panose="020B0600000101010101" pitchFamily="50" charset="-127"/>
              </a:rPr>
              <a:t>K-D Tree </a:t>
            </a:r>
            <a:r>
              <a:rPr lang="ko-KR" altLang="en-US" sz="3600" b="1" dirty="0">
                <a:latin typeface="굴림" panose="020B0600000101010101" pitchFamily="50" charset="-127"/>
                <a:ea typeface="굴림" panose="020B0600000101010101" pitchFamily="50" charset="-127"/>
              </a:rPr>
              <a:t>알고리즘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CB6BD7B-CE79-4574-915F-9FC2CBDCFEC8}"/>
              </a:ext>
            </a:extLst>
          </p:cNvPr>
          <p:cNvSpPr txBox="1"/>
          <p:nvPr/>
        </p:nvSpPr>
        <p:spPr>
          <a:xfrm>
            <a:off x="8763001" y="610969"/>
            <a:ext cx="4114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굴림" panose="020B0600000101010101" pitchFamily="50" charset="-127"/>
                <a:ea typeface="굴림" panose="020B0600000101010101" pitchFamily="50" charset="-127"/>
              </a:rPr>
              <a:t>일반 </a:t>
            </a:r>
            <a:r>
              <a:rPr lang="en-US" altLang="ko-KR" sz="3600" b="1" dirty="0">
                <a:latin typeface="굴림" panose="020B0600000101010101" pitchFamily="50" charset="-127"/>
                <a:ea typeface="굴림" panose="020B0600000101010101" pitchFamily="50" charset="-127"/>
              </a:rPr>
              <a:t>for-loop </a:t>
            </a:r>
            <a:r>
              <a:rPr lang="ko-KR" altLang="en-US" sz="3600" b="1" dirty="0">
                <a:latin typeface="굴림" panose="020B0600000101010101" pitchFamily="50" charset="-127"/>
                <a:ea typeface="굴림" panose="020B0600000101010101" pitchFamily="50" charset="-127"/>
              </a:rPr>
              <a:t>방법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DB6DE3-D057-4FF8-B390-65B07527F9F7}"/>
              </a:ext>
            </a:extLst>
          </p:cNvPr>
          <p:cNvSpPr/>
          <p:nvPr/>
        </p:nvSpPr>
        <p:spPr>
          <a:xfrm>
            <a:off x="0" y="0"/>
            <a:ext cx="18288000" cy="57892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98FF5552-08A8-4B90-A3B8-4F9C7E65E0D6}"/>
              </a:ext>
            </a:extLst>
          </p:cNvPr>
          <p:cNvCxnSpPr>
            <a:cxnSpLocks/>
          </p:cNvCxnSpPr>
          <p:nvPr/>
        </p:nvCxnSpPr>
        <p:spPr>
          <a:xfrm>
            <a:off x="174407" y="289461"/>
            <a:ext cx="4572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A9C0F819-C98E-4423-AC4C-5BD24A048C50}"/>
              </a:ext>
            </a:extLst>
          </p:cNvPr>
          <p:cNvSpPr/>
          <p:nvPr/>
        </p:nvSpPr>
        <p:spPr>
          <a:xfrm>
            <a:off x="784007" y="199459"/>
            <a:ext cx="180000" cy="180000"/>
          </a:xfrm>
          <a:prstGeom prst="ellipse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1FA676B-556A-4A24-9D04-AE061274552B}"/>
              </a:ext>
            </a:extLst>
          </p:cNvPr>
          <p:cNvSpPr txBox="1"/>
          <p:nvPr/>
        </p:nvSpPr>
        <p:spPr>
          <a:xfrm>
            <a:off x="1012607" y="58627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배 경</a:t>
            </a: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ED3E510B-23A4-430B-9DE1-832DF4133F24}"/>
              </a:ext>
            </a:extLst>
          </p:cNvPr>
          <p:cNvCxnSpPr>
            <a:cxnSpLocks/>
          </p:cNvCxnSpPr>
          <p:nvPr/>
        </p:nvCxnSpPr>
        <p:spPr>
          <a:xfrm>
            <a:off x="1913692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4348A584-2C0C-402F-BE5D-5848E7969A52}"/>
              </a:ext>
            </a:extLst>
          </p:cNvPr>
          <p:cNvSpPr/>
          <p:nvPr/>
        </p:nvSpPr>
        <p:spPr>
          <a:xfrm>
            <a:off x="2523292" y="199459"/>
            <a:ext cx="180000" cy="180000"/>
          </a:xfrm>
          <a:prstGeom prst="ellipse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246DEE2-3FCB-4DD3-95A0-08D59367ECAD}"/>
              </a:ext>
            </a:extLst>
          </p:cNvPr>
          <p:cNvSpPr txBox="1"/>
          <p:nvPr/>
        </p:nvSpPr>
        <p:spPr>
          <a:xfrm>
            <a:off x="2751892" y="5862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새굴림" panose="02030600000101010101" pitchFamily="18" charset="-127"/>
                <a:ea typeface="새굴림" panose="02030600000101010101" pitchFamily="18" charset="-127"/>
              </a:defRPr>
            </a:lvl1pPr>
          </a:lstStyle>
          <a:p>
            <a:r>
              <a:rPr lang="ko-KR" altLang="en-US" dirty="0"/>
              <a:t>파이프라인</a:t>
            </a: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A279CBDF-6ED8-475B-BF0E-C173B09D086E}"/>
              </a:ext>
            </a:extLst>
          </p:cNvPr>
          <p:cNvCxnSpPr>
            <a:cxnSpLocks/>
          </p:cNvCxnSpPr>
          <p:nvPr/>
        </p:nvCxnSpPr>
        <p:spPr>
          <a:xfrm>
            <a:off x="4473715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FE7F54AB-9C7A-496D-96DA-58CDCEDC75DC}"/>
              </a:ext>
            </a:extLst>
          </p:cNvPr>
          <p:cNvSpPr/>
          <p:nvPr/>
        </p:nvSpPr>
        <p:spPr>
          <a:xfrm>
            <a:off x="5083315" y="199459"/>
            <a:ext cx="180000" cy="180000"/>
          </a:xfrm>
          <a:prstGeom prst="ellipse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104514C-2846-4DDC-AF6E-28D6098DBA4A}"/>
              </a:ext>
            </a:extLst>
          </p:cNvPr>
          <p:cNvSpPr txBox="1"/>
          <p:nvPr/>
        </p:nvSpPr>
        <p:spPr>
          <a:xfrm>
            <a:off x="5311915" y="58627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검색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24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알고리즘</a:t>
            </a: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3560A98D-203B-4FD3-BEF1-C88878699A4D}"/>
              </a:ext>
            </a:extLst>
          </p:cNvPr>
          <p:cNvCxnSpPr>
            <a:cxnSpLocks/>
          </p:cNvCxnSpPr>
          <p:nvPr/>
        </p:nvCxnSpPr>
        <p:spPr>
          <a:xfrm>
            <a:off x="7444107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12D3F170-07D5-44D6-8480-F86F16EC782F}"/>
              </a:ext>
            </a:extLst>
          </p:cNvPr>
          <p:cNvSpPr/>
          <p:nvPr/>
        </p:nvSpPr>
        <p:spPr>
          <a:xfrm>
            <a:off x="8053707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526D1-0A8B-4BF8-BBE1-EDA9266AB65A}"/>
              </a:ext>
            </a:extLst>
          </p:cNvPr>
          <p:cNvSpPr txBox="1"/>
          <p:nvPr/>
        </p:nvSpPr>
        <p:spPr>
          <a:xfrm>
            <a:off x="8282307" y="58627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자연어 처리</a:t>
            </a: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8486DFFB-BE99-4075-B319-7690E4EB6A40}"/>
              </a:ext>
            </a:extLst>
          </p:cNvPr>
          <p:cNvCxnSpPr>
            <a:cxnSpLocks/>
          </p:cNvCxnSpPr>
          <p:nvPr/>
        </p:nvCxnSpPr>
        <p:spPr>
          <a:xfrm>
            <a:off x="10106722" y="289461"/>
            <a:ext cx="470515" cy="0"/>
          </a:xfrm>
          <a:prstGeom prst="line">
            <a:avLst/>
          </a:prstGeom>
          <a:ln w="28575">
            <a:solidFill>
              <a:srgbClr val="7DA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타원 118">
            <a:extLst>
              <a:ext uri="{FF2B5EF4-FFF2-40B4-BE49-F238E27FC236}">
                <a16:creationId xmlns:a16="http://schemas.microsoft.com/office/drawing/2014/main" id="{5FDC1A98-BA5B-4B57-915F-91BDBC23560E}"/>
              </a:ext>
            </a:extLst>
          </p:cNvPr>
          <p:cNvSpPr/>
          <p:nvPr/>
        </p:nvSpPr>
        <p:spPr>
          <a:xfrm>
            <a:off x="10716322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0932B23-358C-48EF-9CAA-7CD13E3083E0}"/>
              </a:ext>
            </a:extLst>
          </p:cNvPr>
          <p:cNvSpPr txBox="1"/>
          <p:nvPr/>
        </p:nvSpPr>
        <p:spPr>
          <a:xfrm>
            <a:off x="10944922" y="5862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앱 제작 및 적용</a:t>
            </a:r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B0DEA9C-9773-49F9-B1AC-38460AB1C465}"/>
              </a:ext>
            </a:extLst>
          </p:cNvPr>
          <p:cNvCxnSpPr>
            <a:cxnSpLocks/>
          </p:cNvCxnSpPr>
          <p:nvPr/>
        </p:nvCxnSpPr>
        <p:spPr>
          <a:xfrm>
            <a:off x="13282298" y="289461"/>
            <a:ext cx="470515" cy="0"/>
          </a:xfrm>
          <a:prstGeom prst="line">
            <a:avLst/>
          </a:prstGeom>
          <a:ln w="28575">
            <a:solidFill>
              <a:srgbClr val="7DA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46C00747-5D68-41F7-A93F-0C77209848EA}"/>
              </a:ext>
            </a:extLst>
          </p:cNvPr>
          <p:cNvSpPr/>
          <p:nvPr/>
        </p:nvSpPr>
        <p:spPr>
          <a:xfrm>
            <a:off x="13891898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69BF87D-DE0F-4A34-98B3-0165BB5C93C4}"/>
              </a:ext>
            </a:extLst>
          </p:cNvPr>
          <p:cNvSpPr txBox="1"/>
          <p:nvPr/>
        </p:nvSpPr>
        <p:spPr>
          <a:xfrm>
            <a:off x="14120498" y="58627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동영상 시연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4AF7AA3A-D70C-49D8-AFDE-F1433F16EEB9}"/>
              </a:ext>
            </a:extLst>
          </p:cNvPr>
          <p:cNvCxnSpPr>
            <a:cxnSpLocks/>
          </p:cNvCxnSpPr>
          <p:nvPr/>
        </p:nvCxnSpPr>
        <p:spPr>
          <a:xfrm>
            <a:off x="15950466" y="289461"/>
            <a:ext cx="470515" cy="0"/>
          </a:xfrm>
          <a:prstGeom prst="line">
            <a:avLst/>
          </a:prstGeom>
          <a:ln w="28575">
            <a:solidFill>
              <a:srgbClr val="648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타원 124">
            <a:extLst>
              <a:ext uri="{FF2B5EF4-FFF2-40B4-BE49-F238E27FC236}">
                <a16:creationId xmlns:a16="http://schemas.microsoft.com/office/drawing/2014/main" id="{D2EDAD04-DE39-4652-B56F-A923A62173FD}"/>
              </a:ext>
            </a:extLst>
          </p:cNvPr>
          <p:cNvSpPr/>
          <p:nvPr/>
        </p:nvSpPr>
        <p:spPr>
          <a:xfrm>
            <a:off x="16560066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B8EE0AF-6E93-4489-A39F-55655D336ED0}"/>
              </a:ext>
            </a:extLst>
          </p:cNvPr>
          <p:cNvSpPr txBox="1"/>
          <p:nvPr/>
        </p:nvSpPr>
        <p:spPr>
          <a:xfrm>
            <a:off x="16788666" y="5862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결론</a:t>
            </a: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863AFFF5-D940-4C27-B771-EBF9F0695FF0}"/>
              </a:ext>
            </a:extLst>
          </p:cNvPr>
          <p:cNvCxnSpPr>
            <a:cxnSpLocks/>
          </p:cNvCxnSpPr>
          <p:nvPr/>
        </p:nvCxnSpPr>
        <p:spPr>
          <a:xfrm>
            <a:off x="17588885" y="289461"/>
            <a:ext cx="470515" cy="0"/>
          </a:xfrm>
          <a:prstGeom prst="line">
            <a:avLst/>
          </a:prstGeom>
          <a:ln w="28575">
            <a:solidFill>
              <a:srgbClr val="648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C80752C4-6ECA-4B39-859B-899CFD15B836}"/>
              </a:ext>
            </a:extLst>
          </p:cNvPr>
          <p:cNvSpPr/>
          <p:nvPr/>
        </p:nvSpPr>
        <p:spPr>
          <a:xfrm>
            <a:off x="9067800" y="6760082"/>
            <a:ext cx="136018" cy="136018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0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9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20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300"/>
                            </p:stCondLst>
                            <p:childTnLst>
                              <p:par>
                                <p:cTn id="2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600"/>
                            </p:stCondLst>
                            <p:childTnLst>
                              <p:par>
                                <p:cTn id="2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1000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500"/>
                            </p:stCondLst>
                            <p:childTnLst>
                              <p:par>
                                <p:cTn id="36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500"/>
                            </p:stCondLst>
                            <p:childTnLst>
                              <p:par>
                                <p:cTn id="401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1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300"/>
                            </p:stCondLst>
                            <p:childTnLst>
                              <p:par>
                                <p:cTn id="4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6" fill="hold">
                            <p:stCondLst>
                              <p:cond delay="600"/>
                            </p:stCondLst>
                            <p:childTnLst>
                              <p:par>
                                <p:cTn id="4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9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4" grpId="1" animBg="1"/>
      <p:bldP spid="132" grpId="0" animBg="1"/>
      <p:bldP spid="132" grpId="1" animBg="1"/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3" grpId="6" animBg="1"/>
      <p:bldP spid="14" grpId="0" animBg="1"/>
      <p:bldP spid="14" grpId="1" animBg="1"/>
      <p:bldP spid="14" grpId="2" animBg="1"/>
      <p:bldP spid="14" grpId="3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5" grpId="6" animBg="1"/>
      <p:bldP spid="17" grpId="0" animBg="1"/>
      <p:bldP spid="17" grpId="1" animBg="1"/>
      <p:bldP spid="17" grpId="2" animBg="1"/>
      <p:bldP spid="18" grpId="0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1" grpId="3" animBg="1"/>
      <p:bldP spid="21" grpId="4" animBg="1"/>
      <p:bldP spid="22" grpId="0" animBg="1"/>
      <p:bldP spid="22" grpId="1" animBg="1"/>
      <p:bldP spid="22" grpId="2" animBg="1"/>
      <p:bldP spid="22" grpId="3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4" grpId="3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6" grpId="4" animBg="1"/>
      <p:bldP spid="27" grpId="0" animBg="1"/>
      <p:bldP spid="27" grpId="1" animBg="1"/>
      <p:bldP spid="27" grpId="2" animBg="1"/>
      <p:bldP spid="27" grpId="3" animBg="1"/>
      <p:bldP spid="27" grpId="4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7" grpId="0"/>
      <p:bldP spid="38" grpId="0"/>
      <p:bldP spid="60" grpId="0"/>
      <p:bldP spid="60" grpId="1"/>
      <p:bldP spid="60" grpId="2"/>
      <p:bldP spid="60" grpId="3"/>
      <p:bldP spid="66" grpId="0"/>
      <p:bldP spid="108" grpId="0" animBg="1"/>
      <p:bldP spid="108" grpId="1" animBg="1"/>
      <p:bldP spid="108" grpId="2" animBg="1"/>
      <p:bldP spid="109" grpId="0" animBg="1"/>
      <p:bldP spid="109" grpId="1" animBg="1"/>
      <p:bldP spid="109" grpId="2" animBg="1"/>
      <p:bldP spid="111" grpId="0"/>
      <p:bldP spid="111" grpId="1"/>
      <p:bldP spid="76" grpId="0"/>
      <p:bldP spid="76" grpId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B7A5AF9B-4407-44C8-9548-149D7A688A9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D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55" name="그룹 2054">
            <a:extLst>
              <a:ext uri="{FF2B5EF4-FFF2-40B4-BE49-F238E27FC236}">
                <a16:creationId xmlns:a16="http://schemas.microsoft.com/office/drawing/2014/main" id="{7E821CBD-39F8-4150-AEF9-D767B15ADDD7}"/>
              </a:ext>
            </a:extLst>
          </p:cNvPr>
          <p:cNvGrpSpPr/>
          <p:nvPr/>
        </p:nvGrpSpPr>
        <p:grpSpPr>
          <a:xfrm>
            <a:off x="5464216" y="4646798"/>
            <a:ext cx="3429000" cy="3246325"/>
            <a:chOff x="5464216" y="4646798"/>
            <a:chExt cx="3429000" cy="324632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5745A6-5709-4FCF-83F3-E48A629A4D56}"/>
                </a:ext>
              </a:extLst>
            </p:cNvPr>
            <p:cNvSpPr/>
            <p:nvPr/>
          </p:nvSpPr>
          <p:spPr>
            <a:xfrm rot="2625416">
              <a:off x="5872853" y="4646798"/>
              <a:ext cx="390330" cy="398033"/>
            </a:xfrm>
            <a:prstGeom prst="rect">
              <a:avLst/>
            </a:prstGeom>
            <a:solidFill>
              <a:srgbClr val="EDE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DC92CB0-A61C-4D29-91CC-8C143016EC62}"/>
                </a:ext>
              </a:extLst>
            </p:cNvPr>
            <p:cNvSpPr/>
            <p:nvPr/>
          </p:nvSpPr>
          <p:spPr>
            <a:xfrm rot="2625416">
              <a:off x="7939882" y="7495090"/>
              <a:ext cx="390330" cy="398033"/>
            </a:xfrm>
            <a:prstGeom prst="rect">
              <a:avLst/>
            </a:prstGeom>
            <a:solidFill>
              <a:srgbClr val="EDE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3" name="직사각형 2052">
              <a:extLst>
                <a:ext uri="{FF2B5EF4-FFF2-40B4-BE49-F238E27FC236}">
                  <a16:creationId xmlns:a16="http://schemas.microsoft.com/office/drawing/2014/main" id="{DFEA916B-EF74-40B1-9AAD-794196CCB918}"/>
                </a:ext>
              </a:extLst>
            </p:cNvPr>
            <p:cNvSpPr/>
            <p:nvPr/>
          </p:nvSpPr>
          <p:spPr>
            <a:xfrm>
              <a:off x="5951979" y="5958821"/>
              <a:ext cx="23471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dirty="0">
                  <a:latin typeface="굴림" panose="020B0600000101010101" pitchFamily="50" charset="-127"/>
                  <a:ea typeface="굴림" panose="020B0600000101010101" pitchFamily="50" charset="-127"/>
                </a:rPr>
                <a:t>KoGPT2 </a:t>
              </a:r>
              <a:r>
                <a:rPr lang="ko-KR" altLang="en-US" sz="2800" b="1" dirty="0">
                  <a:latin typeface="굴림" panose="020B0600000101010101" pitchFamily="50" charset="-127"/>
                  <a:ea typeface="굴림" panose="020B0600000101010101" pitchFamily="50" charset="-127"/>
                </a:rPr>
                <a:t>모델</a:t>
              </a:r>
              <a:endParaRPr lang="ko-KR" altLang="en-US" sz="2800" dirty="0"/>
            </a:p>
          </p:txBody>
        </p:sp>
        <p:pic>
          <p:nvPicPr>
            <p:cNvPr id="2054" name="그림 2053">
              <a:extLst>
                <a:ext uri="{FF2B5EF4-FFF2-40B4-BE49-F238E27FC236}">
                  <a16:creationId xmlns:a16="http://schemas.microsoft.com/office/drawing/2014/main" id="{B13FAEFF-1153-49B8-A560-CEA259CD3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4216" y="4676775"/>
              <a:ext cx="3429000" cy="3171825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5F5D92F-3028-4B38-BAC2-F34C6AF5605A}"/>
              </a:ext>
            </a:extLst>
          </p:cNvPr>
          <p:cNvGrpSpPr/>
          <p:nvPr/>
        </p:nvGrpSpPr>
        <p:grpSpPr>
          <a:xfrm>
            <a:off x="6766199" y="2438400"/>
            <a:ext cx="3625571" cy="584775"/>
            <a:chOff x="6918599" y="3187125"/>
            <a:chExt cx="3625571" cy="58477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131C494-609E-43B4-9781-1C9EEC078D94}"/>
                </a:ext>
              </a:extLst>
            </p:cNvPr>
            <p:cNvSpPr/>
            <p:nvPr/>
          </p:nvSpPr>
          <p:spPr>
            <a:xfrm>
              <a:off x="6918599" y="3187125"/>
              <a:ext cx="141577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삼겹살</a:t>
              </a:r>
              <a:endParaRPr lang="ko-KR" altLang="en-US" sz="3200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C849465-C134-4F34-8C25-6752F1E1C1E8}"/>
                </a:ext>
              </a:extLst>
            </p:cNvPr>
            <p:cNvSpPr/>
            <p:nvPr/>
          </p:nvSpPr>
          <p:spPr>
            <a:xfrm>
              <a:off x="8224323" y="3187125"/>
              <a:ext cx="10054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권리</a:t>
              </a:r>
              <a:endParaRPr lang="ko-KR" altLang="en-US" sz="3200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7B72BF8-5C0D-4A10-A4EC-16F85F7881CB}"/>
                </a:ext>
              </a:extLst>
            </p:cNvPr>
            <p:cNvSpPr/>
            <p:nvPr/>
          </p:nvSpPr>
          <p:spPr>
            <a:xfrm>
              <a:off x="9128398" y="3187125"/>
              <a:ext cx="141577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환풍기</a:t>
              </a:r>
              <a:endParaRPr lang="ko-KR" altLang="en-US" sz="3200" dirty="0"/>
            </a:p>
          </p:txBody>
        </p:sp>
      </p:grp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CAC6544A-9010-46E1-A70E-4549A02FFAA3}"/>
              </a:ext>
            </a:extLst>
          </p:cNvPr>
          <p:cNvCxnSpPr/>
          <p:nvPr/>
        </p:nvCxnSpPr>
        <p:spPr>
          <a:xfrm flipV="1">
            <a:off x="1894642" y="1382860"/>
            <a:ext cx="1134308" cy="998390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580BC3-B365-4DC5-A777-8DC149D67E59}"/>
              </a:ext>
            </a:extLst>
          </p:cNvPr>
          <p:cNvSpPr/>
          <p:nvPr/>
        </p:nvSpPr>
        <p:spPr>
          <a:xfrm>
            <a:off x="0" y="0"/>
            <a:ext cx="18288000" cy="57892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9DE5798-DCDB-490F-936F-BDBBEA555A5C}"/>
              </a:ext>
            </a:extLst>
          </p:cNvPr>
          <p:cNvCxnSpPr>
            <a:cxnSpLocks/>
          </p:cNvCxnSpPr>
          <p:nvPr/>
        </p:nvCxnSpPr>
        <p:spPr>
          <a:xfrm>
            <a:off x="174407" y="289461"/>
            <a:ext cx="4572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23BD275A-1E3C-4BF1-89AB-F2DFE55274F4}"/>
              </a:ext>
            </a:extLst>
          </p:cNvPr>
          <p:cNvSpPr/>
          <p:nvPr/>
        </p:nvSpPr>
        <p:spPr>
          <a:xfrm>
            <a:off x="784007" y="199459"/>
            <a:ext cx="180000" cy="180000"/>
          </a:xfrm>
          <a:prstGeom prst="ellipse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44504-9B89-441B-B76F-0C81A46C92AD}"/>
              </a:ext>
            </a:extLst>
          </p:cNvPr>
          <p:cNvSpPr txBox="1"/>
          <p:nvPr/>
        </p:nvSpPr>
        <p:spPr>
          <a:xfrm>
            <a:off x="1012607" y="58627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배 경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27BCD22-432A-4B8B-BB9F-BBA4680472DE}"/>
              </a:ext>
            </a:extLst>
          </p:cNvPr>
          <p:cNvCxnSpPr>
            <a:cxnSpLocks/>
          </p:cNvCxnSpPr>
          <p:nvPr/>
        </p:nvCxnSpPr>
        <p:spPr>
          <a:xfrm>
            <a:off x="1913692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AF5A2780-CC04-45B0-862A-0562C7249103}"/>
              </a:ext>
            </a:extLst>
          </p:cNvPr>
          <p:cNvSpPr/>
          <p:nvPr/>
        </p:nvSpPr>
        <p:spPr>
          <a:xfrm>
            <a:off x="2523292" y="199459"/>
            <a:ext cx="180000" cy="180000"/>
          </a:xfrm>
          <a:prstGeom prst="ellipse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A87C0-28ED-4F58-9CF3-4E6A5A233B89}"/>
              </a:ext>
            </a:extLst>
          </p:cNvPr>
          <p:cNvSpPr txBox="1"/>
          <p:nvPr/>
        </p:nvSpPr>
        <p:spPr>
          <a:xfrm>
            <a:off x="2751892" y="5862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새굴림" panose="02030600000101010101" pitchFamily="18" charset="-127"/>
                <a:ea typeface="새굴림" panose="02030600000101010101" pitchFamily="18" charset="-127"/>
              </a:defRPr>
            </a:lvl1pPr>
          </a:lstStyle>
          <a:p>
            <a:r>
              <a:rPr lang="ko-KR" altLang="en-US" dirty="0"/>
              <a:t>파이프라인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09DA5EC-CAB5-4D78-A6D4-6461E6C537DB}"/>
              </a:ext>
            </a:extLst>
          </p:cNvPr>
          <p:cNvCxnSpPr>
            <a:cxnSpLocks/>
          </p:cNvCxnSpPr>
          <p:nvPr/>
        </p:nvCxnSpPr>
        <p:spPr>
          <a:xfrm>
            <a:off x="4473715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7BD67EC8-1240-4C49-A60A-6828D20DE74B}"/>
              </a:ext>
            </a:extLst>
          </p:cNvPr>
          <p:cNvSpPr/>
          <p:nvPr/>
        </p:nvSpPr>
        <p:spPr>
          <a:xfrm>
            <a:off x="5083315" y="199459"/>
            <a:ext cx="180000" cy="180000"/>
          </a:xfrm>
          <a:prstGeom prst="ellipse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8F5474-8BE8-41AE-881F-E999CBE48459}"/>
              </a:ext>
            </a:extLst>
          </p:cNvPr>
          <p:cNvSpPr txBox="1"/>
          <p:nvPr/>
        </p:nvSpPr>
        <p:spPr>
          <a:xfrm>
            <a:off x="5311915" y="58627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검색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알고리즘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7DCD131-6D91-4E10-B1A3-DE9A86E16E0C}"/>
              </a:ext>
            </a:extLst>
          </p:cNvPr>
          <p:cNvCxnSpPr>
            <a:cxnSpLocks/>
          </p:cNvCxnSpPr>
          <p:nvPr/>
        </p:nvCxnSpPr>
        <p:spPr>
          <a:xfrm>
            <a:off x="7444107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C1487D17-3888-4592-BD6C-92E80B8C93E7}"/>
              </a:ext>
            </a:extLst>
          </p:cNvPr>
          <p:cNvSpPr/>
          <p:nvPr/>
        </p:nvSpPr>
        <p:spPr>
          <a:xfrm>
            <a:off x="8053707" y="199459"/>
            <a:ext cx="180000" cy="180000"/>
          </a:xfrm>
          <a:prstGeom prst="ellipse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8502E1-8134-465D-9484-DC594A716935}"/>
              </a:ext>
            </a:extLst>
          </p:cNvPr>
          <p:cNvSpPr txBox="1"/>
          <p:nvPr/>
        </p:nvSpPr>
        <p:spPr>
          <a:xfrm>
            <a:off x="8282307" y="58627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새굴림" panose="02030600000101010101" pitchFamily="18" charset="-127"/>
                <a:ea typeface="새굴림" panose="02030600000101010101" pitchFamily="18" charset="-127"/>
              </a:defRPr>
            </a:lvl1pPr>
          </a:lstStyle>
          <a:p>
            <a:r>
              <a:rPr lang="ko-KR" altLang="en-US" b="1" dirty="0"/>
              <a:t>자연어 처리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25920E2-6039-49A4-8B05-169008196998}"/>
              </a:ext>
            </a:extLst>
          </p:cNvPr>
          <p:cNvCxnSpPr>
            <a:cxnSpLocks/>
          </p:cNvCxnSpPr>
          <p:nvPr/>
        </p:nvCxnSpPr>
        <p:spPr>
          <a:xfrm>
            <a:off x="10106722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9E05AB75-7BB9-4610-85A4-05F78A381FD1}"/>
              </a:ext>
            </a:extLst>
          </p:cNvPr>
          <p:cNvSpPr/>
          <p:nvPr/>
        </p:nvSpPr>
        <p:spPr>
          <a:xfrm>
            <a:off x="10716322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DDA5FC-E651-400E-BE94-40BA1F5F9832}"/>
              </a:ext>
            </a:extLst>
          </p:cNvPr>
          <p:cNvSpPr txBox="1"/>
          <p:nvPr/>
        </p:nvSpPr>
        <p:spPr>
          <a:xfrm>
            <a:off x="10944922" y="5862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앱 제작 및 적용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4C28696-DF26-4952-9CEE-E7783D92F88D}"/>
              </a:ext>
            </a:extLst>
          </p:cNvPr>
          <p:cNvCxnSpPr>
            <a:cxnSpLocks/>
          </p:cNvCxnSpPr>
          <p:nvPr/>
        </p:nvCxnSpPr>
        <p:spPr>
          <a:xfrm>
            <a:off x="13282298" y="289461"/>
            <a:ext cx="470515" cy="0"/>
          </a:xfrm>
          <a:prstGeom prst="line">
            <a:avLst/>
          </a:prstGeom>
          <a:ln w="28575">
            <a:solidFill>
              <a:srgbClr val="7DA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2209EAF5-E74C-43DF-A406-79C3F0F50C94}"/>
              </a:ext>
            </a:extLst>
          </p:cNvPr>
          <p:cNvSpPr/>
          <p:nvPr/>
        </p:nvSpPr>
        <p:spPr>
          <a:xfrm>
            <a:off x="13891898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C0FC90-6D5D-4A66-9249-0C538F425DC5}"/>
              </a:ext>
            </a:extLst>
          </p:cNvPr>
          <p:cNvSpPr txBox="1"/>
          <p:nvPr/>
        </p:nvSpPr>
        <p:spPr>
          <a:xfrm>
            <a:off x="14120498" y="58627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동영상 시연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D257FE6-DA62-4070-A089-E7FA3C1C1D7C}"/>
              </a:ext>
            </a:extLst>
          </p:cNvPr>
          <p:cNvCxnSpPr>
            <a:cxnSpLocks/>
          </p:cNvCxnSpPr>
          <p:nvPr/>
        </p:nvCxnSpPr>
        <p:spPr>
          <a:xfrm>
            <a:off x="15950466" y="289461"/>
            <a:ext cx="470515" cy="0"/>
          </a:xfrm>
          <a:prstGeom prst="line">
            <a:avLst/>
          </a:prstGeom>
          <a:ln w="28575">
            <a:solidFill>
              <a:srgbClr val="648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7ED82872-F35C-4822-982F-D7119E17D12C}"/>
              </a:ext>
            </a:extLst>
          </p:cNvPr>
          <p:cNvSpPr/>
          <p:nvPr/>
        </p:nvSpPr>
        <p:spPr>
          <a:xfrm>
            <a:off x="16560066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FFB72C-0F0B-49C9-9CE9-6908F47C5C3B}"/>
              </a:ext>
            </a:extLst>
          </p:cNvPr>
          <p:cNvSpPr txBox="1"/>
          <p:nvPr/>
        </p:nvSpPr>
        <p:spPr>
          <a:xfrm>
            <a:off x="16788666" y="5862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결론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D2F1D57-260E-4B4D-ADDF-7DB10909EB54}"/>
              </a:ext>
            </a:extLst>
          </p:cNvPr>
          <p:cNvCxnSpPr>
            <a:cxnSpLocks/>
          </p:cNvCxnSpPr>
          <p:nvPr/>
        </p:nvCxnSpPr>
        <p:spPr>
          <a:xfrm>
            <a:off x="17588885" y="289461"/>
            <a:ext cx="470515" cy="0"/>
          </a:xfrm>
          <a:prstGeom prst="line">
            <a:avLst/>
          </a:prstGeom>
          <a:ln w="28575">
            <a:solidFill>
              <a:srgbClr val="648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D247D2-4971-4DC7-9881-C11423B2A987}"/>
              </a:ext>
            </a:extLst>
          </p:cNvPr>
          <p:cNvSpPr/>
          <p:nvPr/>
        </p:nvSpPr>
        <p:spPr>
          <a:xfrm>
            <a:off x="12954000" y="9791700"/>
            <a:ext cx="528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mapsearch-356923.du.r.appspot.com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6E6196-E9B9-4AC2-A3BB-AA72167ABECB}"/>
              </a:ext>
            </a:extLst>
          </p:cNvPr>
          <p:cNvGrpSpPr/>
          <p:nvPr/>
        </p:nvGrpSpPr>
        <p:grpSpPr>
          <a:xfrm>
            <a:off x="8075636" y="5801403"/>
            <a:ext cx="2160000" cy="2160000"/>
            <a:chOff x="8075636" y="5755897"/>
            <a:chExt cx="2160000" cy="216000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6C84DC6-735D-452D-98AE-3A0DAB7AFF69}"/>
                </a:ext>
              </a:extLst>
            </p:cNvPr>
            <p:cNvSpPr/>
            <p:nvPr/>
          </p:nvSpPr>
          <p:spPr>
            <a:xfrm>
              <a:off x="9168940" y="7268557"/>
              <a:ext cx="457200" cy="4572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29AB84C-7C8B-4049-A7DD-BE8F8B06B65F}"/>
                </a:ext>
              </a:extLst>
            </p:cNvPr>
            <p:cNvSpPr/>
            <p:nvPr/>
          </p:nvSpPr>
          <p:spPr>
            <a:xfrm>
              <a:off x="8220137" y="640352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E2AC245-99BD-4F72-8934-1BFD28E7C4F5}"/>
                </a:ext>
              </a:extLst>
            </p:cNvPr>
            <p:cNvSpPr/>
            <p:nvPr/>
          </p:nvSpPr>
          <p:spPr>
            <a:xfrm>
              <a:off x="9207040" y="5946325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D067C5F-CCBB-489C-AB8D-D9AE3A2C0A99}"/>
                </a:ext>
              </a:extLst>
            </p:cNvPr>
            <p:cNvSpPr/>
            <p:nvPr/>
          </p:nvSpPr>
          <p:spPr>
            <a:xfrm>
              <a:off x="8075636" y="5755897"/>
              <a:ext cx="2160000" cy="2160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4EAF7F6-5CC6-48BC-8A8A-68D98D003A94}"/>
                </a:ext>
              </a:extLst>
            </p:cNvPr>
            <p:cNvSpPr/>
            <p:nvPr/>
          </p:nvSpPr>
          <p:spPr>
            <a:xfrm>
              <a:off x="9067800" y="6760082"/>
              <a:ext cx="136018" cy="136018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8C576F3-614E-4939-ABD9-32E6F89C3743}"/>
              </a:ext>
            </a:extLst>
          </p:cNvPr>
          <p:cNvSpPr/>
          <p:nvPr/>
        </p:nvSpPr>
        <p:spPr>
          <a:xfrm>
            <a:off x="4495800" y="1401910"/>
            <a:ext cx="12649200" cy="8308033"/>
          </a:xfrm>
          <a:prstGeom prst="roundRect">
            <a:avLst>
              <a:gd name="adj" fmla="val 1809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F5734C-F568-411C-B0C3-190B309E384D}"/>
              </a:ext>
            </a:extLst>
          </p:cNvPr>
          <p:cNvSpPr txBox="1"/>
          <p:nvPr/>
        </p:nvSpPr>
        <p:spPr>
          <a:xfrm>
            <a:off x="8763001" y="610969"/>
            <a:ext cx="4114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굴림" panose="020B0600000101010101" pitchFamily="50" charset="-127"/>
                <a:ea typeface="굴림" panose="020B0600000101010101" pitchFamily="50" charset="-127"/>
              </a:rPr>
              <a:t>What 3 Words</a:t>
            </a:r>
            <a:endParaRPr lang="ko-KR" altLang="en-US" sz="3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C192B-0A45-4D94-897D-5460D86438EA}"/>
              </a:ext>
            </a:extLst>
          </p:cNvPr>
          <p:cNvSpPr txBox="1"/>
          <p:nvPr/>
        </p:nvSpPr>
        <p:spPr>
          <a:xfrm>
            <a:off x="5173315" y="1790700"/>
            <a:ext cx="2446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호출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3BAC9A-88C5-4844-8997-20CDFDEF461A}"/>
              </a:ext>
            </a:extLst>
          </p:cNvPr>
          <p:cNvSpPr txBox="1"/>
          <p:nvPr/>
        </p:nvSpPr>
        <p:spPr>
          <a:xfrm>
            <a:off x="5173315" y="2404080"/>
            <a:ext cx="1684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w3w ///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78B290-A9AD-40DF-89CB-27E713E29891}"/>
              </a:ext>
            </a:extLst>
          </p:cNvPr>
          <p:cNvSpPr txBox="1"/>
          <p:nvPr/>
        </p:nvSpPr>
        <p:spPr>
          <a:xfrm>
            <a:off x="3069303" y="967361"/>
            <a:ext cx="468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C735100-144D-4ECC-89BA-159FFF64C5B4}"/>
              </a:ext>
            </a:extLst>
          </p:cNvPr>
          <p:cNvCxnSpPr>
            <a:cxnSpLocks/>
          </p:cNvCxnSpPr>
          <p:nvPr/>
        </p:nvCxnSpPr>
        <p:spPr>
          <a:xfrm>
            <a:off x="4495800" y="3314700"/>
            <a:ext cx="12649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7769A32-AE94-4FAE-AA78-74B91FDB64DC}"/>
              </a:ext>
            </a:extLst>
          </p:cNvPr>
          <p:cNvSpPr txBox="1"/>
          <p:nvPr/>
        </p:nvSpPr>
        <p:spPr>
          <a:xfrm>
            <a:off x="8763000" y="610969"/>
            <a:ext cx="4114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굴림" panose="020B0600000101010101" pitchFamily="50" charset="-127"/>
                <a:ea typeface="굴림" panose="020B0600000101010101" pitchFamily="50" charset="-127"/>
              </a:rPr>
              <a:t>KoGPT2 </a:t>
            </a:r>
            <a:r>
              <a:rPr lang="ko-KR" altLang="en-US" sz="3600" b="1" dirty="0">
                <a:latin typeface="굴림" panose="020B0600000101010101" pitchFamily="50" charset="-127"/>
                <a:ea typeface="굴림" panose="020B0600000101010101" pitchFamily="50" charset="-127"/>
              </a:rPr>
              <a:t>모델 적용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05FB5EC-E42E-4B9B-82EF-8B646ACC06FB}"/>
              </a:ext>
            </a:extLst>
          </p:cNvPr>
          <p:cNvSpPr/>
          <p:nvPr/>
        </p:nvSpPr>
        <p:spPr>
          <a:xfrm>
            <a:off x="6766199" y="2438400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삼겹살</a:t>
            </a:r>
            <a:endParaRPr lang="ko-KR" altLang="en-US" sz="3200" dirty="0"/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64B3934F-EE23-430D-8DF0-83ACBAB75BC9}"/>
              </a:ext>
            </a:extLst>
          </p:cNvPr>
          <p:cNvSpPr txBox="1"/>
          <p:nvPr/>
        </p:nvSpPr>
        <p:spPr>
          <a:xfrm>
            <a:off x="5694868" y="7230764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삼겹살과 함께 먹으면 좋다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3ECE5F-8BB7-46DB-AC8D-EF17FAE3D108}"/>
              </a:ext>
            </a:extLst>
          </p:cNvPr>
          <p:cNvSpPr txBox="1"/>
          <p:nvPr/>
        </p:nvSpPr>
        <p:spPr>
          <a:xfrm>
            <a:off x="11353056" y="5407613"/>
            <a:ext cx="460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8818C08-86BD-4E76-8CE5-5D09055CC9AD}"/>
              </a:ext>
            </a:extLst>
          </p:cNvPr>
          <p:cNvSpPr txBox="1"/>
          <p:nvPr/>
        </p:nvSpPr>
        <p:spPr>
          <a:xfrm>
            <a:off x="11353056" y="7007296"/>
            <a:ext cx="460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79F82BF-40D4-421E-82ED-B11B78486598}"/>
              </a:ext>
            </a:extLst>
          </p:cNvPr>
          <p:cNvSpPr/>
          <p:nvPr/>
        </p:nvSpPr>
        <p:spPr>
          <a:xfrm>
            <a:off x="8071923" y="242205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권리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A483BC-B4C9-4A22-AAA1-52B000E58111}"/>
              </a:ext>
            </a:extLst>
          </p:cNvPr>
          <p:cNvSpPr/>
          <p:nvPr/>
        </p:nvSpPr>
        <p:spPr>
          <a:xfrm>
            <a:off x="8976003" y="2421950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환풍기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49" name="직사각형 2048">
            <a:extLst>
              <a:ext uri="{FF2B5EF4-FFF2-40B4-BE49-F238E27FC236}">
                <a16:creationId xmlns:a16="http://schemas.microsoft.com/office/drawing/2014/main" id="{17112B00-23AE-47B3-B05D-80FA8273CB9A}"/>
              </a:ext>
            </a:extLst>
          </p:cNvPr>
          <p:cNvSpPr/>
          <p:nvPr/>
        </p:nvSpPr>
        <p:spPr>
          <a:xfrm>
            <a:off x="11353056" y="4360986"/>
            <a:ext cx="587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endParaRPr lang="ko-KR" altLang="en-US" sz="2800" dirty="0"/>
          </a:p>
        </p:txBody>
      </p:sp>
      <p:sp>
        <p:nvSpPr>
          <p:cNvPr id="2050" name="직사각형 2049">
            <a:extLst>
              <a:ext uri="{FF2B5EF4-FFF2-40B4-BE49-F238E27FC236}">
                <a16:creationId xmlns:a16="http://schemas.microsoft.com/office/drawing/2014/main" id="{283B25D3-366C-4C76-8D6C-B93F40466705}"/>
              </a:ext>
            </a:extLst>
          </p:cNvPr>
          <p:cNvSpPr/>
          <p:nvPr/>
        </p:nvSpPr>
        <p:spPr>
          <a:xfrm>
            <a:off x="5694868" y="7230764"/>
            <a:ext cx="48604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권리금도 없고 맛있어서 부담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없이 먹을 수 있다</a:t>
            </a:r>
          </a:p>
        </p:txBody>
      </p:sp>
      <p:sp>
        <p:nvSpPr>
          <p:cNvPr id="2052" name="직사각형 2051">
            <a:extLst>
              <a:ext uri="{FF2B5EF4-FFF2-40B4-BE49-F238E27FC236}">
                <a16:creationId xmlns:a16="http://schemas.microsoft.com/office/drawing/2014/main" id="{C49D3BF8-30C2-4CDE-99D6-D077056C0D97}"/>
              </a:ext>
            </a:extLst>
          </p:cNvPr>
          <p:cNvSpPr/>
          <p:nvPr/>
        </p:nvSpPr>
        <p:spPr>
          <a:xfrm>
            <a:off x="5708269" y="7237393"/>
            <a:ext cx="533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환풍기 하나 없이 시원하게 즐길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 있는 곳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52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6111E-6 2.83951E-6 L -0.39601 -0.4339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00" y="-21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20000" decel="2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09877E-6 L -0.07951 0.15849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2" y="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path" presetSubtype="0" accel="20000" decel="2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951 0.15849 L -0.07951 0.23457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accel="20000" decel="2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7.40741E-7 L -4.58333E-6 0.04738 " pathEditMode="relative" rAng="0" ptsTypes="AA">
                                      <p:cBhvr>
                                        <p:cTn id="67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42" presetClass="path" presetSubtype="0" accel="20000" decel="2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04738 L 0.33186 -0.28194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89" y="-1646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42" presetClass="path" presetSubtype="0" accel="20000" decel="2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1.11111E-6 L -0.13967 0.16003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88" y="79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42" presetClass="path" presetSubtype="0" accel="20000" decel="2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67 0.16003 L -0.13967 0.23611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6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1.60494E-6 L -0.00017 0.04383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4383 L 0.32787 -0.17716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98" y="-11049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42" presetClass="path" presetSubtype="0" accel="20000" decel="2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.02855 L -0.20034 0.16003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17" y="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500"/>
                            </p:stCondLst>
                            <p:childTnLst>
                              <p:par>
                                <p:cTn id="99" presetID="42" presetClass="path" presetSubtype="0" accel="20000" decel="2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034 0.16003 L -0.20034 0.23611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0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4.32099E-6 L 0.00034 0.04645 " pathEditMode="relative" rAng="0" ptsTypes="AA">
                                      <p:cBhvr>
                                        <p:cTn id="10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500"/>
                            </p:stCondLst>
                            <p:childTnLst>
                              <p:par>
                                <p:cTn id="111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0.04645 L 0.32534 -0.02315 " pathEditMode="relative" rAng="0" ptsTypes="AA">
                                      <p:cBhvr>
                                        <p:cTn id="1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50" y="-3488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3" grpId="0"/>
      <p:bldP spid="41" grpId="0"/>
      <p:bldP spid="44" grpId="0"/>
      <p:bldP spid="49" grpId="0"/>
      <p:bldP spid="58" grpId="0"/>
      <p:bldP spid="58" grpId="1"/>
      <p:bldP spid="58" grpId="2"/>
      <p:bldP spid="58" grpId="3"/>
      <p:bldP spid="2048" grpId="0"/>
      <p:bldP spid="2048" grpId="1"/>
      <p:bldP spid="2048" grpId="2"/>
      <p:bldP spid="67" grpId="0"/>
      <p:bldP spid="68" grpId="0"/>
      <p:bldP spid="69" grpId="0"/>
      <p:bldP spid="69" grpId="1"/>
      <p:bldP spid="69" grpId="2"/>
      <p:bldP spid="69" grpId="3"/>
      <p:bldP spid="70" grpId="0"/>
      <p:bldP spid="70" grpId="1"/>
      <p:bldP spid="70" grpId="2"/>
      <p:bldP spid="70" grpId="3"/>
      <p:bldP spid="2049" grpId="0"/>
      <p:bldP spid="2050" grpId="0"/>
      <p:bldP spid="2050" grpId="1"/>
      <p:bldP spid="2050" grpId="2"/>
      <p:bldP spid="2052" grpId="0"/>
      <p:bldP spid="2052" grpId="1"/>
      <p:bldP spid="2052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4354D5BF-6433-45A6-A24C-E5C284010D7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D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7AB14B89-679F-4D15-BAB1-D5C1A89D0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" t="12702" r="3893" b="8559"/>
          <a:stretch/>
        </p:blipFill>
        <p:spPr>
          <a:xfrm>
            <a:off x="6248400" y="2552701"/>
            <a:ext cx="10721781" cy="608546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5580BC3-B365-4DC5-A777-8DC149D67E59}"/>
              </a:ext>
            </a:extLst>
          </p:cNvPr>
          <p:cNvSpPr/>
          <p:nvPr/>
        </p:nvSpPr>
        <p:spPr>
          <a:xfrm>
            <a:off x="0" y="0"/>
            <a:ext cx="18288000" cy="57892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9DE5798-DCDB-490F-936F-BDBBEA555A5C}"/>
              </a:ext>
            </a:extLst>
          </p:cNvPr>
          <p:cNvCxnSpPr>
            <a:cxnSpLocks/>
          </p:cNvCxnSpPr>
          <p:nvPr/>
        </p:nvCxnSpPr>
        <p:spPr>
          <a:xfrm>
            <a:off x="174407" y="289461"/>
            <a:ext cx="4572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23BD275A-1E3C-4BF1-89AB-F2DFE55274F4}"/>
              </a:ext>
            </a:extLst>
          </p:cNvPr>
          <p:cNvSpPr/>
          <p:nvPr/>
        </p:nvSpPr>
        <p:spPr>
          <a:xfrm>
            <a:off x="784007" y="199459"/>
            <a:ext cx="180000" cy="180000"/>
          </a:xfrm>
          <a:prstGeom prst="ellipse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44504-9B89-441B-B76F-0C81A46C92AD}"/>
              </a:ext>
            </a:extLst>
          </p:cNvPr>
          <p:cNvSpPr txBox="1"/>
          <p:nvPr/>
        </p:nvSpPr>
        <p:spPr>
          <a:xfrm>
            <a:off x="1012607" y="58627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배 경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27BCD22-432A-4B8B-BB9F-BBA4680472DE}"/>
              </a:ext>
            </a:extLst>
          </p:cNvPr>
          <p:cNvCxnSpPr>
            <a:cxnSpLocks/>
          </p:cNvCxnSpPr>
          <p:nvPr/>
        </p:nvCxnSpPr>
        <p:spPr>
          <a:xfrm>
            <a:off x="1913692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AF5A2780-CC04-45B0-862A-0562C7249103}"/>
              </a:ext>
            </a:extLst>
          </p:cNvPr>
          <p:cNvSpPr/>
          <p:nvPr/>
        </p:nvSpPr>
        <p:spPr>
          <a:xfrm>
            <a:off x="2523292" y="199459"/>
            <a:ext cx="180000" cy="180000"/>
          </a:xfrm>
          <a:prstGeom prst="ellipse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A87C0-28ED-4F58-9CF3-4E6A5A233B89}"/>
              </a:ext>
            </a:extLst>
          </p:cNvPr>
          <p:cNvSpPr txBox="1"/>
          <p:nvPr/>
        </p:nvSpPr>
        <p:spPr>
          <a:xfrm>
            <a:off x="2751892" y="5862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새굴림" panose="02030600000101010101" pitchFamily="18" charset="-127"/>
                <a:ea typeface="새굴림" panose="02030600000101010101" pitchFamily="18" charset="-127"/>
              </a:defRPr>
            </a:lvl1pPr>
          </a:lstStyle>
          <a:p>
            <a:r>
              <a:rPr lang="ko-KR" altLang="en-US" dirty="0"/>
              <a:t>파이프라인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09DA5EC-CAB5-4D78-A6D4-6461E6C537DB}"/>
              </a:ext>
            </a:extLst>
          </p:cNvPr>
          <p:cNvCxnSpPr>
            <a:cxnSpLocks/>
          </p:cNvCxnSpPr>
          <p:nvPr/>
        </p:nvCxnSpPr>
        <p:spPr>
          <a:xfrm>
            <a:off x="4473715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7BD67EC8-1240-4C49-A60A-6828D20DE74B}"/>
              </a:ext>
            </a:extLst>
          </p:cNvPr>
          <p:cNvSpPr/>
          <p:nvPr/>
        </p:nvSpPr>
        <p:spPr>
          <a:xfrm>
            <a:off x="5083315" y="199459"/>
            <a:ext cx="180000" cy="180000"/>
          </a:xfrm>
          <a:prstGeom prst="ellipse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8F5474-8BE8-41AE-881F-E999CBE48459}"/>
              </a:ext>
            </a:extLst>
          </p:cNvPr>
          <p:cNvSpPr txBox="1"/>
          <p:nvPr/>
        </p:nvSpPr>
        <p:spPr>
          <a:xfrm>
            <a:off x="5311915" y="58627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검색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알고리즘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7DCD131-6D91-4E10-B1A3-DE9A86E16E0C}"/>
              </a:ext>
            </a:extLst>
          </p:cNvPr>
          <p:cNvCxnSpPr>
            <a:cxnSpLocks/>
          </p:cNvCxnSpPr>
          <p:nvPr/>
        </p:nvCxnSpPr>
        <p:spPr>
          <a:xfrm>
            <a:off x="7444107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C1487D17-3888-4592-BD6C-92E80B8C93E7}"/>
              </a:ext>
            </a:extLst>
          </p:cNvPr>
          <p:cNvSpPr/>
          <p:nvPr/>
        </p:nvSpPr>
        <p:spPr>
          <a:xfrm>
            <a:off x="8053707" y="199459"/>
            <a:ext cx="180000" cy="180000"/>
          </a:xfrm>
          <a:prstGeom prst="ellipse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8502E1-8134-465D-9484-DC594A716935}"/>
              </a:ext>
            </a:extLst>
          </p:cNvPr>
          <p:cNvSpPr txBox="1"/>
          <p:nvPr/>
        </p:nvSpPr>
        <p:spPr>
          <a:xfrm>
            <a:off x="8282307" y="58627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새굴림" panose="02030600000101010101" pitchFamily="18" charset="-127"/>
                <a:ea typeface="새굴림" panose="02030600000101010101" pitchFamily="18" charset="-127"/>
              </a:defRPr>
            </a:lvl1pPr>
          </a:lstStyle>
          <a:p>
            <a:r>
              <a:rPr lang="ko-KR" altLang="en-US" dirty="0"/>
              <a:t>자연어 처리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25920E2-6039-49A4-8B05-169008196998}"/>
              </a:ext>
            </a:extLst>
          </p:cNvPr>
          <p:cNvCxnSpPr>
            <a:cxnSpLocks/>
          </p:cNvCxnSpPr>
          <p:nvPr/>
        </p:nvCxnSpPr>
        <p:spPr>
          <a:xfrm>
            <a:off x="10106722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9E05AB75-7BB9-4610-85A4-05F78A381FD1}"/>
              </a:ext>
            </a:extLst>
          </p:cNvPr>
          <p:cNvSpPr/>
          <p:nvPr/>
        </p:nvSpPr>
        <p:spPr>
          <a:xfrm>
            <a:off x="10716322" y="199459"/>
            <a:ext cx="180000" cy="180000"/>
          </a:xfrm>
          <a:prstGeom prst="ellipse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DDA5FC-E651-400E-BE94-40BA1F5F9832}"/>
              </a:ext>
            </a:extLst>
          </p:cNvPr>
          <p:cNvSpPr txBox="1"/>
          <p:nvPr/>
        </p:nvSpPr>
        <p:spPr>
          <a:xfrm>
            <a:off x="10944922" y="5862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앱 제작 및 적용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4C28696-DF26-4952-9CEE-E7783D92F88D}"/>
              </a:ext>
            </a:extLst>
          </p:cNvPr>
          <p:cNvCxnSpPr>
            <a:cxnSpLocks/>
          </p:cNvCxnSpPr>
          <p:nvPr/>
        </p:nvCxnSpPr>
        <p:spPr>
          <a:xfrm>
            <a:off x="13282298" y="289461"/>
            <a:ext cx="470515" cy="0"/>
          </a:xfrm>
          <a:prstGeom prst="line">
            <a:avLst/>
          </a:prstGeom>
          <a:ln w="28575">
            <a:solidFill>
              <a:srgbClr val="7DA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2209EAF5-E74C-43DF-A406-79C3F0F50C94}"/>
              </a:ext>
            </a:extLst>
          </p:cNvPr>
          <p:cNvSpPr/>
          <p:nvPr/>
        </p:nvSpPr>
        <p:spPr>
          <a:xfrm>
            <a:off x="13891898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C0FC90-6D5D-4A66-9249-0C538F425DC5}"/>
              </a:ext>
            </a:extLst>
          </p:cNvPr>
          <p:cNvSpPr txBox="1"/>
          <p:nvPr/>
        </p:nvSpPr>
        <p:spPr>
          <a:xfrm>
            <a:off x="14120498" y="58627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동영상 시연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D257FE6-DA62-4070-A089-E7FA3C1C1D7C}"/>
              </a:ext>
            </a:extLst>
          </p:cNvPr>
          <p:cNvCxnSpPr>
            <a:cxnSpLocks/>
          </p:cNvCxnSpPr>
          <p:nvPr/>
        </p:nvCxnSpPr>
        <p:spPr>
          <a:xfrm>
            <a:off x="15950466" y="289461"/>
            <a:ext cx="470515" cy="0"/>
          </a:xfrm>
          <a:prstGeom prst="line">
            <a:avLst/>
          </a:prstGeom>
          <a:ln w="28575">
            <a:solidFill>
              <a:srgbClr val="648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7ED82872-F35C-4822-982F-D7119E17D12C}"/>
              </a:ext>
            </a:extLst>
          </p:cNvPr>
          <p:cNvSpPr/>
          <p:nvPr/>
        </p:nvSpPr>
        <p:spPr>
          <a:xfrm>
            <a:off x="16560066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FFB72C-0F0B-49C9-9CE9-6908F47C5C3B}"/>
              </a:ext>
            </a:extLst>
          </p:cNvPr>
          <p:cNvSpPr txBox="1"/>
          <p:nvPr/>
        </p:nvSpPr>
        <p:spPr>
          <a:xfrm>
            <a:off x="16788666" y="5862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결론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D2F1D57-260E-4B4D-ADDF-7DB10909EB54}"/>
              </a:ext>
            </a:extLst>
          </p:cNvPr>
          <p:cNvCxnSpPr>
            <a:cxnSpLocks/>
          </p:cNvCxnSpPr>
          <p:nvPr/>
        </p:nvCxnSpPr>
        <p:spPr>
          <a:xfrm>
            <a:off x="17588885" y="289461"/>
            <a:ext cx="470515" cy="0"/>
          </a:xfrm>
          <a:prstGeom prst="line">
            <a:avLst/>
          </a:prstGeom>
          <a:ln w="28575">
            <a:solidFill>
              <a:srgbClr val="648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ACC7090-A4E6-4664-B20E-F740863C398D}"/>
              </a:ext>
            </a:extLst>
          </p:cNvPr>
          <p:cNvSpPr/>
          <p:nvPr/>
        </p:nvSpPr>
        <p:spPr>
          <a:xfrm>
            <a:off x="12954000" y="9791700"/>
            <a:ext cx="528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mapsearch-356923.du.r.appspot.com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48938F9-FBC9-47EF-AB57-D5CFABAC4B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7" t="19506" r="62474" b="14814"/>
          <a:stretch/>
        </p:blipFill>
        <p:spPr>
          <a:xfrm>
            <a:off x="4661364" y="2552702"/>
            <a:ext cx="3153228" cy="601979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6308AF5-0727-4D52-B94C-67A46DF6F2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7" t="19506" r="62474" b="14814"/>
          <a:stretch/>
        </p:blipFill>
        <p:spPr>
          <a:xfrm>
            <a:off x="8129072" y="2552702"/>
            <a:ext cx="3153228" cy="601979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83D8203-EAC9-47B0-A260-731A323B23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7" t="19506" r="62474" b="14814"/>
          <a:stretch/>
        </p:blipFill>
        <p:spPr>
          <a:xfrm>
            <a:off x="11596780" y="2552702"/>
            <a:ext cx="3153228" cy="601979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66585B6-02D2-4EA7-8491-929BF8F26D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7" t="19506" r="62474" b="14814"/>
          <a:stretch/>
        </p:blipFill>
        <p:spPr>
          <a:xfrm>
            <a:off x="15064487" y="2552700"/>
            <a:ext cx="3153228" cy="6019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1A8788-848D-4163-B030-813F3CD929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7" t="19505" r="62474" b="14814"/>
          <a:stretch/>
        </p:blipFill>
        <p:spPr>
          <a:xfrm>
            <a:off x="1723572" y="2552700"/>
            <a:ext cx="3153228" cy="601979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43EE955-4346-4F5C-B6C6-DA951DF1FC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t="18724" r="63192" b="14140"/>
          <a:stretch/>
        </p:blipFill>
        <p:spPr>
          <a:xfrm>
            <a:off x="572335" y="2552700"/>
            <a:ext cx="3153228" cy="601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1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-0.05755 -7.40741E-7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2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6884244F-541A-477D-A345-710138693AA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D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571E1AC-F228-491C-8038-EB7695E775DF}"/>
              </a:ext>
            </a:extLst>
          </p:cNvPr>
          <p:cNvGrpSpPr/>
          <p:nvPr/>
        </p:nvGrpSpPr>
        <p:grpSpPr>
          <a:xfrm>
            <a:off x="4627618" y="1636066"/>
            <a:ext cx="12306299" cy="7924801"/>
            <a:chOff x="4627618" y="1485899"/>
            <a:chExt cx="12306299" cy="7924801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0EEA3AE4-3980-41C9-A252-27B18AB06612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9" t="13763" r="94995" b="3996"/>
            <a:stretch/>
          </p:blipFill>
          <p:spPr>
            <a:xfrm>
              <a:off x="4627618" y="1485899"/>
              <a:ext cx="263836" cy="792480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38F7E6E0-CEF9-47AB-AD09-95EA1F67F8F5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79" t="12129" r="3191" b="3817"/>
            <a:stretch/>
          </p:blipFill>
          <p:spPr>
            <a:xfrm>
              <a:off x="4891454" y="1485900"/>
              <a:ext cx="12042463" cy="792480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DAB3550-04DF-43B0-A3A4-CDB35F902286}"/>
              </a:ext>
            </a:extLst>
          </p:cNvPr>
          <p:cNvGrpSpPr/>
          <p:nvPr/>
        </p:nvGrpSpPr>
        <p:grpSpPr>
          <a:xfrm>
            <a:off x="901240" y="1409700"/>
            <a:ext cx="3099384" cy="461665"/>
            <a:chOff x="533400" y="1310900"/>
            <a:chExt cx="3099384" cy="461665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B288694-6BE6-40C3-BDCE-1C3055230DFD}"/>
                </a:ext>
              </a:extLst>
            </p:cNvPr>
            <p:cNvSpPr/>
            <p:nvPr/>
          </p:nvSpPr>
          <p:spPr>
            <a:xfrm>
              <a:off x="533400" y="1315365"/>
              <a:ext cx="457200" cy="4572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C23649-8506-43CC-8D3A-BCD91BFA2655}"/>
                </a:ext>
              </a:extLst>
            </p:cNvPr>
            <p:cNvSpPr txBox="1"/>
            <p:nvPr/>
          </p:nvSpPr>
          <p:spPr>
            <a:xfrm>
              <a:off x="1143000" y="1310900"/>
              <a:ext cx="2489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우체국 </a:t>
              </a:r>
              <a:r>
                <a: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6983 </a:t>
              </a:r>
              <a:r>
                <a: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건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93BB12D-FAE3-46CA-9D75-099488EFC4F8}"/>
              </a:ext>
            </a:extLst>
          </p:cNvPr>
          <p:cNvGrpSpPr/>
          <p:nvPr/>
        </p:nvGrpSpPr>
        <p:grpSpPr>
          <a:xfrm>
            <a:off x="901240" y="2469700"/>
            <a:ext cx="3269302" cy="461665"/>
            <a:chOff x="533400" y="2370900"/>
            <a:chExt cx="3269302" cy="461665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BF88D15-F07A-40DB-8C47-0788C5C558CC}"/>
                </a:ext>
              </a:extLst>
            </p:cNvPr>
            <p:cNvSpPr/>
            <p:nvPr/>
          </p:nvSpPr>
          <p:spPr>
            <a:xfrm>
              <a:off x="533400" y="2375365"/>
              <a:ext cx="457200" cy="457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21FBA-49A8-48AA-AAF2-92074F220A7B}"/>
                </a:ext>
              </a:extLst>
            </p:cNvPr>
            <p:cNvSpPr txBox="1"/>
            <p:nvPr/>
          </p:nvSpPr>
          <p:spPr>
            <a:xfrm>
              <a:off x="1143000" y="2370900"/>
              <a:ext cx="2659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대학교 </a:t>
              </a:r>
              <a:r>
                <a: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14886 </a:t>
              </a:r>
              <a:r>
                <a: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건</a:t>
              </a:r>
              <a:endPara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515BE4-52EA-405A-A6FB-8B04A90D05AD}"/>
              </a:ext>
            </a:extLst>
          </p:cNvPr>
          <p:cNvGrpSpPr/>
          <p:nvPr/>
        </p:nvGrpSpPr>
        <p:grpSpPr>
          <a:xfrm>
            <a:off x="901240" y="3529700"/>
            <a:ext cx="3038470" cy="461665"/>
            <a:chOff x="533400" y="3430900"/>
            <a:chExt cx="3038470" cy="461665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13B7419-F32B-4A19-96EE-C5C7A2B82B20}"/>
                </a:ext>
              </a:extLst>
            </p:cNvPr>
            <p:cNvSpPr/>
            <p:nvPr/>
          </p:nvSpPr>
          <p:spPr>
            <a:xfrm>
              <a:off x="533400" y="3430900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9B57D2-3F19-4458-B7D3-938B828657F7}"/>
                </a:ext>
              </a:extLst>
            </p:cNvPr>
            <p:cNvSpPr txBox="1"/>
            <p:nvPr/>
          </p:nvSpPr>
          <p:spPr>
            <a:xfrm>
              <a:off x="1143000" y="3430900"/>
              <a:ext cx="24288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아웃백</a:t>
              </a:r>
              <a:r>
                <a:rPr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188 </a:t>
              </a:r>
              <a:r>
                <a:rPr lang="ko-KR" altLang="en-US" sz="2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건</a:t>
              </a:r>
              <a:r>
                <a:rPr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808B4A4-5EF2-4C43-8B13-230D74179001}"/>
              </a:ext>
            </a:extLst>
          </p:cNvPr>
          <p:cNvSpPr/>
          <p:nvPr/>
        </p:nvSpPr>
        <p:spPr>
          <a:xfrm>
            <a:off x="4495800" y="1407467"/>
            <a:ext cx="12649200" cy="8308033"/>
          </a:xfrm>
          <a:prstGeom prst="roundRect">
            <a:avLst>
              <a:gd name="adj" fmla="val 1809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50A5ED-1C17-4773-A296-F3CF14FFA5B0}"/>
              </a:ext>
            </a:extLst>
          </p:cNvPr>
          <p:cNvSpPr txBox="1"/>
          <p:nvPr/>
        </p:nvSpPr>
        <p:spPr>
          <a:xfrm>
            <a:off x="836967" y="4661245"/>
            <a:ext cx="17075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2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경기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2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대구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1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F1CA1C4-D2F4-45F6-B136-F774A31A15A5}"/>
              </a:ext>
            </a:extLst>
          </p:cNvPr>
          <p:cNvSpPr/>
          <p:nvPr/>
        </p:nvSpPr>
        <p:spPr>
          <a:xfrm>
            <a:off x="4738915" y="2398067"/>
            <a:ext cx="5791200" cy="57912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4050C42-74DD-4AC3-A548-121DE6A7BC17}"/>
              </a:ext>
            </a:extLst>
          </p:cNvPr>
          <p:cNvSpPr/>
          <p:nvPr/>
        </p:nvSpPr>
        <p:spPr>
          <a:xfrm>
            <a:off x="11194144" y="2398067"/>
            <a:ext cx="5791200" cy="5791200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1AFA391-FC2F-47E5-8020-A0A427D277AD}"/>
              </a:ext>
            </a:extLst>
          </p:cNvPr>
          <p:cNvSpPr/>
          <p:nvPr/>
        </p:nvSpPr>
        <p:spPr>
          <a:xfrm>
            <a:off x="7924800" y="2398067"/>
            <a:ext cx="5791200" cy="5791200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E5B99A-A084-4A1F-8D2F-CA24868738DF}"/>
              </a:ext>
            </a:extLst>
          </p:cNvPr>
          <p:cNvSpPr txBox="1"/>
          <p:nvPr/>
        </p:nvSpPr>
        <p:spPr>
          <a:xfrm>
            <a:off x="8763001" y="610969"/>
            <a:ext cx="4114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굴림" panose="020B0600000101010101" pitchFamily="50" charset="-127"/>
                <a:ea typeface="굴림" panose="020B0600000101010101" pitchFamily="50" charset="-127"/>
              </a:rPr>
              <a:t>검색 알고리즘 적용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ED804F6-6039-4DC6-949D-8738878C6DFA}"/>
              </a:ext>
            </a:extLst>
          </p:cNvPr>
          <p:cNvSpPr/>
          <p:nvPr/>
        </p:nvSpPr>
        <p:spPr>
          <a:xfrm>
            <a:off x="7927661" y="2400300"/>
            <a:ext cx="5791200" cy="5791200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71835F-4A0E-49E7-A1C9-976D777A2765}"/>
              </a:ext>
            </a:extLst>
          </p:cNvPr>
          <p:cNvSpPr txBox="1"/>
          <p:nvPr/>
        </p:nvSpPr>
        <p:spPr>
          <a:xfrm>
            <a:off x="8763001" y="610969"/>
            <a:ext cx="4114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굴림" panose="020B0600000101010101" pitchFamily="50" charset="-127"/>
                <a:ea typeface="굴림" panose="020B0600000101010101" pitchFamily="50" charset="-127"/>
              </a:rPr>
              <a:t>KoGPT2 </a:t>
            </a:r>
            <a:r>
              <a:rPr lang="ko-KR" altLang="en-US" sz="3600" b="1" dirty="0">
                <a:latin typeface="굴림" panose="020B0600000101010101" pitchFamily="50" charset="-127"/>
                <a:ea typeface="굴림" panose="020B0600000101010101" pitchFamily="50" charset="-127"/>
              </a:rPr>
              <a:t>적용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3E96B5-8B8D-4A5C-9D64-ACD2F7463DD8}"/>
              </a:ext>
            </a:extLst>
          </p:cNvPr>
          <p:cNvSpPr txBox="1"/>
          <p:nvPr/>
        </p:nvSpPr>
        <p:spPr>
          <a:xfrm>
            <a:off x="836967" y="5838956"/>
            <a:ext cx="3048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What3Words API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24A56A9-4BCA-445C-B6B6-1C23F22F2FFA}"/>
              </a:ext>
            </a:extLst>
          </p:cNvPr>
          <p:cNvSpPr txBox="1"/>
          <p:nvPr/>
        </p:nvSpPr>
        <p:spPr>
          <a:xfrm>
            <a:off x="836967" y="6401114"/>
            <a:ext cx="1977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KoGPT2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96D25ADD-D2EF-4B13-A2FB-7F5A7E08B309}"/>
              </a:ext>
            </a:extLst>
          </p:cNvPr>
          <p:cNvSpPr/>
          <p:nvPr/>
        </p:nvSpPr>
        <p:spPr>
          <a:xfrm>
            <a:off x="7924800" y="2400300"/>
            <a:ext cx="5791200" cy="579120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AC1A39-0E3C-4691-A64F-27043B6B7D33}"/>
              </a:ext>
            </a:extLst>
          </p:cNvPr>
          <p:cNvSpPr txBox="1"/>
          <p:nvPr/>
        </p:nvSpPr>
        <p:spPr>
          <a:xfrm>
            <a:off x="8763001" y="610969"/>
            <a:ext cx="4114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굴림" panose="020B0600000101010101" pitchFamily="50" charset="-127"/>
                <a:ea typeface="굴림" panose="020B0600000101010101" pitchFamily="50" charset="-127"/>
              </a:rPr>
              <a:t>What3Words</a:t>
            </a:r>
            <a:endParaRPr lang="ko-KR" altLang="en-US" sz="36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AFD3739-2FAA-4E5D-A1D9-876231524FCF}"/>
              </a:ext>
            </a:extLst>
          </p:cNvPr>
          <p:cNvSpPr/>
          <p:nvPr/>
        </p:nvSpPr>
        <p:spPr>
          <a:xfrm>
            <a:off x="12954000" y="9791700"/>
            <a:ext cx="5285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mapsearch-356923.du.r.appspot.com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ABC6492-2008-44DC-83A3-8D2386820274}"/>
              </a:ext>
            </a:extLst>
          </p:cNvPr>
          <p:cNvSpPr/>
          <p:nvPr/>
        </p:nvSpPr>
        <p:spPr>
          <a:xfrm>
            <a:off x="0" y="0"/>
            <a:ext cx="18288000" cy="57892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BCE6E6F-34A6-462B-B2C4-11BEA584316E}"/>
              </a:ext>
            </a:extLst>
          </p:cNvPr>
          <p:cNvCxnSpPr>
            <a:cxnSpLocks/>
          </p:cNvCxnSpPr>
          <p:nvPr/>
        </p:nvCxnSpPr>
        <p:spPr>
          <a:xfrm>
            <a:off x="174407" y="289461"/>
            <a:ext cx="4572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86F45BEF-A721-4244-B0D1-5C3A1A0B8DDB}"/>
              </a:ext>
            </a:extLst>
          </p:cNvPr>
          <p:cNvSpPr/>
          <p:nvPr/>
        </p:nvSpPr>
        <p:spPr>
          <a:xfrm>
            <a:off x="784007" y="199459"/>
            <a:ext cx="180000" cy="180000"/>
          </a:xfrm>
          <a:prstGeom prst="ellipse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5EA27F-AE37-4CE9-BE1C-38A24F3666B9}"/>
              </a:ext>
            </a:extLst>
          </p:cNvPr>
          <p:cNvSpPr txBox="1"/>
          <p:nvPr/>
        </p:nvSpPr>
        <p:spPr>
          <a:xfrm>
            <a:off x="1012607" y="58627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배 경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192E12B1-8FDA-43DF-A049-88CF3CBD9555}"/>
              </a:ext>
            </a:extLst>
          </p:cNvPr>
          <p:cNvCxnSpPr>
            <a:cxnSpLocks/>
          </p:cNvCxnSpPr>
          <p:nvPr/>
        </p:nvCxnSpPr>
        <p:spPr>
          <a:xfrm>
            <a:off x="1913692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C5A0C39E-154F-42E3-9F7A-2B909A3017BE}"/>
              </a:ext>
            </a:extLst>
          </p:cNvPr>
          <p:cNvSpPr/>
          <p:nvPr/>
        </p:nvSpPr>
        <p:spPr>
          <a:xfrm>
            <a:off x="2523292" y="199459"/>
            <a:ext cx="180000" cy="180000"/>
          </a:xfrm>
          <a:prstGeom prst="ellipse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9CBEB37-FB7E-4936-BEED-968C202896EF}"/>
              </a:ext>
            </a:extLst>
          </p:cNvPr>
          <p:cNvSpPr txBox="1"/>
          <p:nvPr/>
        </p:nvSpPr>
        <p:spPr>
          <a:xfrm>
            <a:off x="2751892" y="5862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새굴림" panose="02030600000101010101" pitchFamily="18" charset="-127"/>
                <a:ea typeface="새굴림" panose="02030600000101010101" pitchFamily="18" charset="-127"/>
              </a:defRPr>
            </a:lvl1pPr>
          </a:lstStyle>
          <a:p>
            <a:r>
              <a:rPr lang="ko-KR" altLang="en-US" dirty="0"/>
              <a:t>파이프라인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DCFB098-B853-492A-8826-8EC795CD08BF}"/>
              </a:ext>
            </a:extLst>
          </p:cNvPr>
          <p:cNvCxnSpPr>
            <a:cxnSpLocks/>
          </p:cNvCxnSpPr>
          <p:nvPr/>
        </p:nvCxnSpPr>
        <p:spPr>
          <a:xfrm>
            <a:off x="4473715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F8AA6B93-5B08-4645-9129-E9273040216F}"/>
              </a:ext>
            </a:extLst>
          </p:cNvPr>
          <p:cNvSpPr/>
          <p:nvPr/>
        </p:nvSpPr>
        <p:spPr>
          <a:xfrm>
            <a:off x="5083315" y="199459"/>
            <a:ext cx="180000" cy="180000"/>
          </a:xfrm>
          <a:prstGeom prst="ellipse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9E49ABE-D92E-402B-93D8-6BB18F190BE0}"/>
              </a:ext>
            </a:extLst>
          </p:cNvPr>
          <p:cNvSpPr txBox="1"/>
          <p:nvPr/>
        </p:nvSpPr>
        <p:spPr>
          <a:xfrm>
            <a:off x="5311915" y="58627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검색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2400" dirty="0">
                <a:latin typeface="새굴림" panose="02030600000101010101" pitchFamily="18" charset="-127"/>
                <a:ea typeface="새굴림" panose="02030600000101010101" pitchFamily="18" charset="-127"/>
              </a:rPr>
              <a:t>알고리즘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A245B61-1D75-4F30-B53A-59171A822969}"/>
              </a:ext>
            </a:extLst>
          </p:cNvPr>
          <p:cNvCxnSpPr>
            <a:cxnSpLocks/>
          </p:cNvCxnSpPr>
          <p:nvPr/>
        </p:nvCxnSpPr>
        <p:spPr>
          <a:xfrm>
            <a:off x="7444107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51820144-BF16-49E3-9A99-3779D5DFA875}"/>
              </a:ext>
            </a:extLst>
          </p:cNvPr>
          <p:cNvSpPr/>
          <p:nvPr/>
        </p:nvSpPr>
        <p:spPr>
          <a:xfrm>
            <a:off x="8053707" y="199459"/>
            <a:ext cx="180000" cy="180000"/>
          </a:xfrm>
          <a:prstGeom prst="ellipse">
            <a:avLst/>
          </a:prstGeom>
          <a:solidFill>
            <a:schemeClr val="accent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99D66DF-2075-49FC-9C44-F564F2FC28EC}"/>
              </a:ext>
            </a:extLst>
          </p:cNvPr>
          <p:cNvSpPr txBox="1"/>
          <p:nvPr/>
        </p:nvSpPr>
        <p:spPr>
          <a:xfrm>
            <a:off x="8282307" y="58627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새굴림" panose="02030600000101010101" pitchFamily="18" charset="-127"/>
                <a:ea typeface="새굴림" panose="02030600000101010101" pitchFamily="18" charset="-127"/>
              </a:defRPr>
            </a:lvl1pPr>
          </a:lstStyle>
          <a:p>
            <a:r>
              <a:rPr lang="ko-KR" altLang="en-US" dirty="0"/>
              <a:t>자연어 처리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086B3DE2-799C-4C2B-9F84-2B91B6E67C3F}"/>
              </a:ext>
            </a:extLst>
          </p:cNvPr>
          <p:cNvCxnSpPr>
            <a:cxnSpLocks/>
          </p:cNvCxnSpPr>
          <p:nvPr/>
        </p:nvCxnSpPr>
        <p:spPr>
          <a:xfrm>
            <a:off x="10106722" y="289461"/>
            <a:ext cx="470515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4D9B380-DCA1-446C-AAC3-3521AE807EC8}"/>
              </a:ext>
            </a:extLst>
          </p:cNvPr>
          <p:cNvSpPr/>
          <p:nvPr/>
        </p:nvSpPr>
        <p:spPr>
          <a:xfrm>
            <a:off x="10716322" y="199459"/>
            <a:ext cx="180000" cy="180000"/>
          </a:xfrm>
          <a:prstGeom prst="ellipse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20E49B-D7DF-4D02-8BB7-37E87145A9F3}"/>
              </a:ext>
            </a:extLst>
          </p:cNvPr>
          <p:cNvSpPr txBox="1"/>
          <p:nvPr/>
        </p:nvSpPr>
        <p:spPr>
          <a:xfrm>
            <a:off x="10944922" y="5862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앱 제작 및 적용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EC407072-E35F-4BE9-8A21-84C5525D52E1}"/>
              </a:ext>
            </a:extLst>
          </p:cNvPr>
          <p:cNvCxnSpPr>
            <a:cxnSpLocks/>
          </p:cNvCxnSpPr>
          <p:nvPr/>
        </p:nvCxnSpPr>
        <p:spPr>
          <a:xfrm>
            <a:off x="13282298" y="289461"/>
            <a:ext cx="470515" cy="0"/>
          </a:xfrm>
          <a:prstGeom prst="line">
            <a:avLst/>
          </a:prstGeom>
          <a:ln w="28575">
            <a:solidFill>
              <a:srgbClr val="7DA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B36EE59E-7C72-4B59-9975-49DE63538E8E}"/>
              </a:ext>
            </a:extLst>
          </p:cNvPr>
          <p:cNvSpPr/>
          <p:nvPr/>
        </p:nvSpPr>
        <p:spPr>
          <a:xfrm>
            <a:off x="13891898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1D7BE2C-4033-4C61-B5FE-D3B4F13C889C}"/>
              </a:ext>
            </a:extLst>
          </p:cNvPr>
          <p:cNvSpPr txBox="1"/>
          <p:nvPr/>
        </p:nvSpPr>
        <p:spPr>
          <a:xfrm>
            <a:off x="14120498" y="58627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동영상 시연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AC4CE1C-0AAC-4DF1-803E-6A19F9AB3355}"/>
              </a:ext>
            </a:extLst>
          </p:cNvPr>
          <p:cNvCxnSpPr>
            <a:cxnSpLocks/>
          </p:cNvCxnSpPr>
          <p:nvPr/>
        </p:nvCxnSpPr>
        <p:spPr>
          <a:xfrm>
            <a:off x="15950466" y="289461"/>
            <a:ext cx="470515" cy="0"/>
          </a:xfrm>
          <a:prstGeom prst="line">
            <a:avLst/>
          </a:prstGeom>
          <a:ln w="28575">
            <a:solidFill>
              <a:srgbClr val="648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E622A7FA-A7CD-4B29-9787-0A384464E36D}"/>
              </a:ext>
            </a:extLst>
          </p:cNvPr>
          <p:cNvSpPr/>
          <p:nvPr/>
        </p:nvSpPr>
        <p:spPr>
          <a:xfrm>
            <a:off x="16560066" y="199459"/>
            <a:ext cx="180000" cy="180000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77B80E-5F32-4951-91D7-AB72F17DADB1}"/>
              </a:ext>
            </a:extLst>
          </p:cNvPr>
          <p:cNvSpPr txBox="1"/>
          <p:nvPr/>
        </p:nvSpPr>
        <p:spPr>
          <a:xfrm>
            <a:off x="16788666" y="5862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결론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8B42DD62-07A9-45B9-976A-0607696833E1}"/>
              </a:ext>
            </a:extLst>
          </p:cNvPr>
          <p:cNvCxnSpPr>
            <a:cxnSpLocks/>
          </p:cNvCxnSpPr>
          <p:nvPr/>
        </p:nvCxnSpPr>
        <p:spPr>
          <a:xfrm>
            <a:off x="17588885" y="289461"/>
            <a:ext cx="470515" cy="0"/>
          </a:xfrm>
          <a:prstGeom prst="line">
            <a:avLst/>
          </a:prstGeom>
          <a:ln w="28575">
            <a:solidFill>
              <a:srgbClr val="648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92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72 -0.12176 L 2.08333E-6 -4.93827E-7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0" y="60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623 0.14336 L 6.94444E-7 -4.93827E-7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07" y="-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542 -4.93827E-7 L 3.33333E-6 -4.93827E-7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1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33" grpId="0"/>
      <p:bldP spid="45" grpId="0" animBg="1"/>
      <p:bldP spid="76" grpId="0"/>
      <p:bldP spid="77" grpId="0"/>
      <p:bldP spid="78" grpId="0"/>
      <p:bldP spid="79" grpId="0" animBg="1"/>
      <p:bldP spid="83" grpId="0"/>
      <p:bldP spid="83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10353</TotalTime>
  <Words>599</Words>
  <Application>Microsoft Office PowerPoint</Application>
  <PresentationFormat>사용자 지정</PresentationFormat>
  <Paragraphs>182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Noto Sans CJK KR Bold</vt:lpstr>
      <vt:lpstr>Noto Sans CJK KR Regular</vt:lpstr>
      <vt:lpstr>굴림</vt:lpstr>
      <vt:lpstr>맑은 고딕</vt:lpstr>
      <vt:lpstr>새굴림</vt:lpstr>
      <vt:lpstr>휴먼옛체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Jongho Choi</cp:lastModifiedBy>
  <cp:revision>240</cp:revision>
  <dcterms:created xsi:type="dcterms:W3CDTF">2022-03-21T19:13:02Z</dcterms:created>
  <dcterms:modified xsi:type="dcterms:W3CDTF">2022-08-05T02:49:57Z</dcterms:modified>
</cp:coreProperties>
</file>